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66" r:id="rId2"/>
    <p:sldId id="257" r:id="rId3"/>
    <p:sldId id="323" r:id="rId4"/>
    <p:sldId id="297" r:id="rId5"/>
    <p:sldId id="268" r:id="rId6"/>
    <p:sldId id="312" r:id="rId7"/>
    <p:sldId id="302" r:id="rId8"/>
    <p:sldId id="309" r:id="rId9"/>
    <p:sldId id="306" r:id="rId10"/>
    <p:sldId id="305" r:id="rId11"/>
    <p:sldId id="307" r:id="rId12"/>
    <p:sldId id="269" r:id="rId13"/>
    <p:sldId id="296" r:id="rId14"/>
    <p:sldId id="270" r:id="rId15"/>
    <p:sldId id="298" r:id="rId16"/>
    <p:sldId id="271" r:id="rId17"/>
    <p:sldId id="272" r:id="rId18"/>
    <p:sldId id="273" r:id="rId19"/>
    <p:sldId id="274" r:id="rId20"/>
    <p:sldId id="275" r:id="rId21"/>
    <p:sldId id="276" r:id="rId22"/>
    <p:sldId id="313" r:id="rId23"/>
    <p:sldId id="277" r:id="rId24"/>
    <p:sldId id="278" r:id="rId25"/>
    <p:sldId id="280" r:id="rId26"/>
    <p:sldId id="281" r:id="rId27"/>
    <p:sldId id="303" r:id="rId28"/>
    <p:sldId id="304" r:id="rId29"/>
    <p:sldId id="279" r:id="rId30"/>
    <p:sldId id="282" r:id="rId31"/>
    <p:sldId id="283" r:id="rId32"/>
    <p:sldId id="315" r:id="rId33"/>
    <p:sldId id="316" r:id="rId34"/>
    <p:sldId id="284" r:id="rId35"/>
    <p:sldId id="285" r:id="rId36"/>
    <p:sldId id="286" r:id="rId37"/>
    <p:sldId id="287" r:id="rId38"/>
    <p:sldId id="288" r:id="rId39"/>
    <p:sldId id="289" r:id="rId40"/>
    <p:sldId id="290" r:id="rId41"/>
    <p:sldId id="324" r:id="rId42"/>
    <p:sldId id="291" r:id="rId43"/>
    <p:sldId id="314" r:id="rId44"/>
    <p:sldId id="292" r:id="rId45"/>
    <p:sldId id="293" r:id="rId46"/>
    <p:sldId id="294" r:id="rId47"/>
    <p:sldId id="295" r:id="rId48"/>
    <p:sldId id="321" r:id="rId49"/>
    <p:sldId id="322"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633" autoAdjust="0"/>
  </p:normalViewPr>
  <p:slideViewPr>
    <p:cSldViewPr>
      <p:cViewPr varScale="1">
        <p:scale>
          <a:sx n="109" d="100"/>
          <a:sy n="109" d="100"/>
        </p:scale>
        <p:origin x="16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2019/9/3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2019/9/3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2019/9/3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2019/9/3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2019/9/3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2019/9/3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2019/9/3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2019/9/3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2019/9/3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2019/9/3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2019/9/3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2019/9/3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2019/9/3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hyperlink" Target="http://www.hailong.net.cn/news/products/np_50200000000000686.htm"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china.alibaba.com/img/product/51/42/5142510.jpg"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5"/>
          <p:cNvSpPr txBox="1">
            <a:spLocks noChangeArrowheads="1"/>
          </p:cNvSpPr>
          <p:nvPr/>
        </p:nvSpPr>
        <p:spPr bwMode="auto">
          <a:xfrm>
            <a:off x="3707904" y="2459504"/>
            <a:ext cx="6408712" cy="1938992"/>
          </a:xfrm>
          <a:prstGeom prst="rect">
            <a:avLst/>
          </a:prstGeom>
          <a:noFill/>
          <a:ln w="9525">
            <a:noFill/>
            <a:miter lim="800000"/>
            <a:headEnd/>
            <a:tailEnd/>
          </a:ln>
        </p:spPr>
        <p:txBody>
          <a:bodyPr vert="horz" wrap="square">
            <a:spAutoFit/>
          </a:bodyPr>
          <a:lstStyle/>
          <a:p>
            <a:pPr algn="ctr"/>
            <a:r>
              <a:rPr lang="zh-CN" altLang="en-US" sz="6000" dirty="0">
                <a:latin typeface="华文行楷" panose="02010800040101010101" pitchFamily="2" charset="-122"/>
                <a:ea typeface="华文行楷" panose="02010800040101010101" pitchFamily="2" charset="-122"/>
              </a:rPr>
              <a:t>高分子合成</a:t>
            </a:r>
            <a:endParaRPr lang="en-US" altLang="zh-CN" sz="6000" dirty="0">
              <a:latin typeface="华文行楷" panose="02010800040101010101" pitchFamily="2" charset="-122"/>
              <a:ea typeface="华文行楷" panose="02010800040101010101" pitchFamily="2" charset="-122"/>
            </a:endParaRPr>
          </a:p>
          <a:p>
            <a:pPr algn="ctr"/>
            <a:r>
              <a:rPr lang="zh-CN" altLang="en-US" sz="6000" dirty="0">
                <a:latin typeface="华文行楷" panose="02010800040101010101" pitchFamily="2" charset="-122"/>
                <a:ea typeface="华文行楷" panose="02010800040101010101" pitchFamily="2" charset="-122"/>
              </a:rPr>
              <a:t>工艺学</a:t>
            </a:r>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工业</a:t>
            </a:r>
            <a:r>
              <a:rPr lang="en-US" altLang="zh-CN" sz="2800" dirty="0">
                <a:latin typeface="Arial" panose="020B0604020202020204" pitchFamily="34" charset="0"/>
                <a:ea typeface="+mj-ea"/>
                <a:cs typeface="Arial" panose="020B0604020202020204" pitchFamily="34" charset="0"/>
              </a:rPr>
              <a:t>4.0</a:t>
            </a:r>
            <a:endParaRPr lang="zh-CN" altLang="en-US" sz="2800" dirty="0">
              <a:latin typeface="Arial" panose="020B0604020202020204" pitchFamily="34" charset="0"/>
              <a:ea typeface="+mj-ea"/>
              <a:cs typeface="Arial" panose="020B0604020202020204" pitchFamily="34" charset="0"/>
            </a:endParaRPr>
          </a:p>
        </p:txBody>
      </p:sp>
      <p:sp>
        <p:nvSpPr>
          <p:cNvPr id="6" name="对角圆角矩形 5"/>
          <p:cNvSpPr/>
          <p:nvPr/>
        </p:nvSpPr>
        <p:spPr>
          <a:xfrm>
            <a:off x="53752" y="872716"/>
            <a:ext cx="9036496" cy="511256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lnSpc>
                <a:spcPct val="150000"/>
              </a:lnSpc>
              <a:buClr>
                <a:srgbClr val="002060"/>
              </a:buClr>
              <a:buFont typeface="Wingdings" panose="05000000000000000000" pitchFamily="2" charset="2"/>
              <a:buChar char="u"/>
            </a:pPr>
            <a:r>
              <a:rPr lang="zh-CN" altLang="en-US" sz="2400" dirty="0"/>
              <a:t>“工业</a:t>
            </a:r>
            <a:r>
              <a:rPr lang="en-US" altLang="zh-CN" sz="2400" dirty="0"/>
              <a:t>4.0”</a:t>
            </a:r>
            <a:r>
              <a:rPr lang="zh-CN" altLang="en-US" sz="2400" dirty="0"/>
              <a:t>已经成为制造业的一个流行概念。这个词起源于几年前的德国汉诺威工业博览会（</a:t>
            </a:r>
            <a:r>
              <a:rPr lang="en-US" altLang="zh-CN" sz="2400" dirty="0"/>
              <a:t>Hannover </a:t>
            </a:r>
            <a:r>
              <a:rPr lang="en-US" altLang="zh-CN" sz="2400" dirty="0" err="1"/>
              <a:t>Messe</a:t>
            </a:r>
            <a:r>
              <a:rPr lang="zh-CN" altLang="en-US" sz="2400" dirty="0"/>
              <a:t>），它被定义为制造业的电子计算机化，包括更高层次的互联性、更智能的设备和机器与设备之间的通信。</a:t>
            </a:r>
            <a:endParaRPr lang="en-US" altLang="zh-CN" sz="2400" dirty="0"/>
          </a:p>
          <a:p>
            <a:pPr marL="457200" indent="-457200">
              <a:lnSpc>
                <a:spcPct val="150000"/>
              </a:lnSpc>
              <a:buClr>
                <a:srgbClr val="002060"/>
              </a:buClr>
              <a:buFont typeface="Wingdings" panose="05000000000000000000" pitchFamily="2" charset="2"/>
              <a:buChar char="u"/>
            </a:pPr>
            <a:r>
              <a:rPr lang="zh-CN" altLang="en-US" sz="2400" dirty="0">
                <a:solidFill>
                  <a:srgbClr val="FF0000"/>
                </a:solidFill>
              </a:rPr>
              <a:t>第一次工业革命</a:t>
            </a:r>
            <a:r>
              <a:rPr lang="zh-CN" altLang="en-US" sz="2400" dirty="0"/>
              <a:t>是水和蒸汽动力带来的机械化。</a:t>
            </a:r>
            <a:r>
              <a:rPr lang="zh-CN" altLang="en-US" sz="2400" dirty="0">
                <a:solidFill>
                  <a:srgbClr val="FF0000"/>
                </a:solidFill>
              </a:rPr>
              <a:t>第二次工业革命</a:t>
            </a:r>
            <a:r>
              <a:rPr lang="zh-CN" altLang="en-US" sz="2400" dirty="0"/>
              <a:t>是电力的使用使大规模生产成为可能。</a:t>
            </a:r>
            <a:r>
              <a:rPr lang="zh-CN" altLang="en-US" sz="2400" dirty="0">
                <a:solidFill>
                  <a:srgbClr val="FF0000"/>
                </a:solidFill>
              </a:rPr>
              <a:t>第三次工业革命</a:t>
            </a:r>
            <a:r>
              <a:rPr lang="zh-CN" altLang="en-US" sz="2400" dirty="0"/>
              <a:t>是电子工程和</a:t>
            </a:r>
            <a:r>
              <a:rPr lang="en-US" altLang="zh-CN" sz="2400" dirty="0"/>
              <a:t>IT</a:t>
            </a:r>
            <a:r>
              <a:rPr lang="zh-CN" altLang="en-US" sz="2400" dirty="0"/>
              <a:t>技术的采用，以及它们带来的生产自动化。</a:t>
            </a:r>
          </a:p>
        </p:txBody>
      </p:sp>
    </p:spTree>
    <p:extLst>
      <p:ext uri="{BB962C8B-B14F-4D97-AF65-F5344CB8AC3E}">
        <p14:creationId xmlns:p14="http://schemas.microsoft.com/office/powerpoint/2010/main" val="230151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工业</a:t>
            </a:r>
            <a:r>
              <a:rPr lang="en-US" altLang="zh-CN" sz="2800" dirty="0">
                <a:latin typeface="Arial" panose="020B0604020202020204" pitchFamily="34" charset="0"/>
                <a:ea typeface="+mj-ea"/>
                <a:cs typeface="Arial" panose="020B0604020202020204" pitchFamily="34" charset="0"/>
              </a:rPr>
              <a:t>4.0</a:t>
            </a:r>
            <a:endParaRPr lang="zh-CN" altLang="en-US" sz="2800" dirty="0">
              <a:latin typeface="Arial" panose="020B0604020202020204" pitchFamily="34" charset="0"/>
              <a:ea typeface="+mj-ea"/>
              <a:cs typeface="Arial" panose="020B0604020202020204" pitchFamily="34" charset="0"/>
            </a:endParaRPr>
          </a:p>
        </p:txBody>
      </p:sp>
      <p:sp>
        <p:nvSpPr>
          <p:cNvPr id="6" name="对角圆角矩形 5"/>
          <p:cNvSpPr/>
          <p:nvPr/>
        </p:nvSpPr>
        <p:spPr>
          <a:xfrm>
            <a:off x="215516" y="1200645"/>
            <a:ext cx="8712968" cy="4990365"/>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latinLnBrk="0">
              <a:lnSpc>
                <a:spcPct val="150000"/>
              </a:lnSpc>
            </a:pPr>
            <a:r>
              <a:rPr lang="zh-CN" altLang="en-US" sz="2800" dirty="0"/>
              <a:t>工业</a:t>
            </a:r>
            <a:r>
              <a:rPr lang="en-US" altLang="zh-CN" sz="2800" dirty="0"/>
              <a:t>4.0</a:t>
            </a:r>
            <a:r>
              <a:rPr lang="zh-CN" altLang="en-US" sz="2800" dirty="0"/>
              <a:t>是</a:t>
            </a:r>
            <a:r>
              <a:rPr lang="zh-CN" altLang="en-US" sz="2800" dirty="0">
                <a:solidFill>
                  <a:srgbClr val="FF0000"/>
                </a:solidFill>
              </a:rPr>
              <a:t>第四次工业革命</a:t>
            </a:r>
            <a:r>
              <a:rPr lang="zh-CN" altLang="en-US" sz="2800" dirty="0"/>
              <a:t>。相对来说，这一次变革仍然处于起步阶段。依靠高级的软件和能够通信的机器设备，工业</a:t>
            </a:r>
            <a:r>
              <a:rPr lang="en-US" altLang="zh-CN" sz="2800" dirty="0"/>
              <a:t>4.0</a:t>
            </a:r>
            <a:r>
              <a:rPr lang="zh-CN" altLang="en-US" sz="2800" dirty="0"/>
              <a:t>将使工业生产进一步优化。</a:t>
            </a:r>
            <a:endParaRPr lang="en-US" altLang="zh-CN" sz="2800" dirty="0"/>
          </a:p>
          <a:p>
            <a:pPr latinLnBrk="0">
              <a:lnSpc>
                <a:spcPct val="150000"/>
              </a:lnSpc>
            </a:pPr>
            <a:r>
              <a:rPr lang="zh-CN" altLang="en-US" sz="2800" dirty="0"/>
              <a:t>工业</a:t>
            </a:r>
            <a:r>
              <a:rPr lang="en-US" altLang="zh-CN" sz="2800" dirty="0"/>
              <a:t>4.0</a:t>
            </a:r>
            <a:r>
              <a:rPr lang="zh-CN" altLang="en-US" sz="2800" dirty="0"/>
              <a:t>的关键是智能工厂。智能工厂是一种高能效的工厂，它基于高科技的、适应性强的、符合人体工程学的生产线。智能工厂的目标是整合客户和业务合作伙伴，同时也能够制造和组装定制产品。</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450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课程介绍</a:t>
            </a:r>
          </a:p>
        </p:txBody>
      </p:sp>
      <p:sp>
        <p:nvSpPr>
          <p:cNvPr id="6" name="对角圆角矩形 5"/>
          <p:cNvSpPr/>
          <p:nvPr/>
        </p:nvSpPr>
        <p:spPr>
          <a:xfrm>
            <a:off x="683568" y="1412776"/>
            <a:ext cx="7848872"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第一章 绪论</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第一篇 聚合设备</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第二篇 自由基聚合工艺</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第三篇 离子聚合、配位聚合工艺</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第四篇 缩聚工艺</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第五篇 逐步加聚工艺</a:t>
            </a:r>
          </a:p>
        </p:txBody>
      </p:sp>
      <p:sp>
        <p:nvSpPr>
          <p:cNvPr id="3" name="左大括号 2"/>
          <p:cNvSpPr/>
          <p:nvPr/>
        </p:nvSpPr>
        <p:spPr>
          <a:xfrm>
            <a:off x="5436096" y="1824495"/>
            <a:ext cx="432048" cy="1800200"/>
          </a:xfrm>
          <a:prstGeom prst="leftBrace">
            <a:avLst>
              <a:gd name="adj1" fmla="val 88959"/>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4" name="圆角矩形 3"/>
          <p:cNvSpPr/>
          <p:nvPr/>
        </p:nvSpPr>
        <p:spPr>
          <a:xfrm>
            <a:off x="5796136" y="1752487"/>
            <a:ext cx="2664296" cy="18722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zh-CN" altLang="en-US" sz="2800" dirty="0">
                <a:solidFill>
                  <a:schemeClr val="tx1"/>
                </a:solidFill>
                <a:latin typeface="华文楷体" panose="02010600040101010101" pitchFamily="2" charset="-122"/>
                <a:ea typeface="华文楷体" panose="02010600040101010101" pitchFamily="2" charset="-122"/>
              </a:rPr>
              <a:t>本体聚合工艺</a:t>
            </a:r>
            <a:endParaRPr lang="en-US" altLang="zh-CN" sz="2800" dirty="0">
              <a:solidFill>
                <a:schemeClr val="tx1"/>
              </a:solidFill>
              <a:latin typeface="华文楷体" panose="02010600040101010101" pitchFamily="2" charset="-122"/>
              <a:ea typeface="华文楷体" panose="02010600040101010101" pitchFamily="2" charset="-122"/>
            </a:endParaRPr>
          </a:p>
          <a:p>
            <a:pPr>
              <a:spcBef>
                <a:spcPts val="1200"/>
              </a:spcBef>
            </a:pPr>
            <a:r>
              <a:rPr lang="zh-CN" altLang="en-US" sz="2800" dirty="0">
                <a:solidFill>
                  <a:schemeClr val="tx1"/>
                </a:solidFill>
                <a:latin typeface="华文楷体" panose="02010600040101010101" pitchFamily="2" charset="-122"/>
                <a:ea typeface="华文楷体" panose="02010600040101010101" pitchFamily="2" charset="-122"/>
              </a:rPr>
              <a:t>悬浮聚合工艺</a:t>
            </a:r>
            <a:endParaRPr lang="en-US" altLang="zh-CN" sz="2800" dirty="0">
              <a:solidFill>
                <a:schemeClr val="tx1"/>
              </a:solidFill>
              <a:latin typeface="华文楷体" panose="02010600040101010101" pitchFamily="2" charset="-122"/>
              <a:ea typeface="华文楷体" panose="02010600040101010101" pitchFamily="2" charset="-122"/>
            </a:endParaRPr>
          </a:p>
          <a:p>
            <a:pPr>
              <a:spcBef>
                <a:spcPts val="1200"/>
              </a:spcBef>
            </a:pPr>
            <a:r>
              <a:rPr lang="zh-CN" altLang="en-US" sz="2800" dirty="0">
                <a:solidFill>
                  <a:schemeClr val="tx1"/>
                </a:solidFill>
                <a:latin typeface="华文楷体" panose="02010600040101010101" pitchFamily="2" charset="-122"/>
                <a:ea typeface="华文楷体" panose="02010600040101010101" pitchFamily="2" charset="-122"/>
              </a:rPr>
              <a:t>溶液聚合工艺</a:t>
            </a:r>
            <a:endParaRPr lang="en-US" altLang="zh-CN" sz="2800" dirty="0">
              <a:solidFill>
                <a:schemeClr val="tx1"/>
              </a:solidFill>
              <a:latin typeface="华文楷体" panose="02010600040101010101" pitchFamily="2" charset="-122"/>
              <a:ea typeface="华文楷体" panose="02010600040101010101" pitchFamily="2" charset="-122"/>
            </a:endParaRPr>
          </a:p>
          <a:p>
            <a:pPr>
              <a:spcBef>
                <a:spcPts val="1200"/>
              </a:spcBef>
            </a:pPr>
            <a:r>
              <a:rPr lang="zh-CN" altLang="en-US" sz="2800" dirty="0">
                <a:solidFill>
                  <a:schemeClr val="tx1"/>
                </a:solidFill>
                <a:latin typeface="华文楷体" panose="02010600040101010101" pitchFamily="2" charset="-122"/>
                <a:ea typeface="华文楷体" panose="02010600040101010101" pitchFamily="2" charset="-122"/>
              </a:rPr>
              <a:t>乳液聚合工艺</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2158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12694" y="0"/>
            <a:ext cx="252028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课程要求</a:t>
            </a:r>
          </a:p>
        </p:txBody>
      </p:sp>
      <p:sp>
        <p:nvSpPr>
          <p:cNvPr id="6" name="对角圆角矩形 5"/>
          <p:cNvSpPr/>
          <p:nvPr/>
        </p:nvSpPr>
        <p:spPr>
          <a:xfrm>
            <a:off x="179512" y="1556792"/>
            <a:ext cx="4752528"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考试性质：考查</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考试形式：平时（</a:t>
            </a:r>
            <a:r>
              <a:rPr lang="en-US" altLang="zh-CN" sz="2800" dirty="0">
                <a:latin typeface="微软雅黑" panose="020B0503020204020204" pitchFamily="34" charset="-122"/>
                <a:ea typeface="微软雅黑" panose="020B0503020204020204" pitchFamily="34" charset="-122"/>
              </a:rPr>
              <a:t>50%</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buClr>
                <a:srgbClr val="002060"/>
              </a:buClr>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设计（</a:t>
            </a:r>
            <a:r>
              <a:rPr lang="en-US" altLang="zh-CN" sz="2800" dirty="0">
                <a:latin typeface="微软雅黑" panose="020B0503020204020204" pitchFamily="34" charset="-122"/>
                <a:ea typeface="微软雅黑" panose="020B0503020204020204" pitchFamily="34" charset="-122"/>
              </a:rPr>
              <a:t>50%</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Clr>
                <a:srgbClr val="002060"/>
              </a:buClr>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上课安排：老师授课</a:t>
            </a:r>
            <a:endParaRPr lang="en-US" altLang="zh-CN" sz="2800" dirty="0">
              <a:latin typeface="微软雅黑" panose="020B0503020204020204" pitchFamily="34" charset="-122"/>
              <a:ea typeface="微软雅黑" panose="020B0503020204020204" pitchFamily="34" charset="-122"/>
            </a:endParaRPr>
          </a:p>
          <a:p>
            <a:pPr>
              <a:lnSpc>
                <a:spcPct val="150000"/>
              </a:lnSpc>
              <a:buClr>
                <a:srgbClr val="002060"/>
              </a:buClr>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课堂展示</a:t>
            </a:r>
            <a:endParaRPr lang="en-US" altLang="zh-CN" sz="2800" dirty="0">
              <a:latin typeface="微软雅黑" panose="020B0503020204020204" pitchFamily="34" charset="-122"/>
              <a:ea typeface="微软雅黑" panose="020B0503020204020204" pitchFamily="34" charset="-122"/>
            </a:endParaRPr>
          </a:p>
          <a:p>
            <a:pPr>
              <a:lnSpc>
                <a:spcPct val="150000"/>
              </a:lnSpc>
              <a:buClr>
                <a:srgbClr val="002060"/>
              </a:buClr>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设计提交</a:t>
            </a:r>
          </a:p>
        </p:txBody>
      </p:sp>
      <p:sp>
        <p:nvSpPr>
          <p:cNvPr id="9" name="对角圆角矩形 5">
            <a:extLst>
              <a:ext uri="{FF2B5EF4-FFF2-40B4-BE49-F238E27FC236}">
                <a16:creationId xmlns:a16="http://schemas.microsoft.com/office/drawing/2014/main" id="{3C861BAE-4A01-4417-8953-A0C340D2A26F}"/>
              </a:ext>
            </a:extLst>
          </p:cNvPr>
          <p:cNvSpPr/>
          <p:nvPr/>
        </p:nvSpPr>
        <p:spPr>
          <a:xfrm>
            <a:off x="5292080" y="1556792"/>
            <a:ext cx="3672408"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lnSpc>
                <a:spcPct val="150000"/>
              </a:lnSpc>
              <a:buClr>
                <a:srgbClr val="002060"/>
              </a:buClr>
              <a:buFont typeface="Wingdings" panose="05000000000000000000" pitchFamily="2" charset="2"/>
              <a:buChar char="u"/>
            </a:pPr>
            <a:r>
              <a:rPr lang="en-US" altLang="zh-CN" sz="2800" dirty="0">
                <a:latin typeface="微软雅黑" panose="020B0503020204020204" pitchFamily="34" charset="-122"/>
                <a:ea typeface="微软雅黑" panose="020B0503020204020204" pitchFamily="34" charset="-122"/>
              </a:rPr>
              <a:t>XXXX</a:t>
            </a:r>
            <a:r>
              <a:rPr lang="zh-CN" altLang="en-US" sz="2800" dirty="0">
                <a:latin typeface="微软雅黑" panose="020B0503020204020204" pitchFamily="34" charset="-122"/>
                <a:ea typeface="微软雅黑" panose="020B0503020204020204" pitchFamily="34" charset="-122"/>
              </a:rPr>
              <a:t>的合成工艺流程设计</a:t>
            </a:r>
            <a:endParaRPr lang="en-US" altLang="zh-CN" sz="28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EDC0F92-117A-4D3A-B92C-D0DC2920F7D8}"/>
              </a:ext>
            </a:extLst>
          </p:cNvPr>
          <p:cNvSpPr/>
          <p:nvPr/>
        </p:nvSpPr>
        <p:spPr>
          <a:xfrm>
            <a:off x="6623979" y="1772816"/>
            <a:ext cx="1008609" cy="584775"/>
          </a:xfrm>
          <a:prstGeom prst="rect">
            <a:avLst/>
          </a:prstGeom>
        </p:spPr>
        <p:txBody>
          <a:bodyPr wrap="none">
            <a:spAutoFit/>
          </a:bodyPr>
          <a:lstStyle/>
          <a:p>
            <a:r>
              <a:rPr lang="zh-CN" altLang="en-US" sz="3200" b="1" dirty="0"/>
              <a:t>设计</a:t>
            </a:r>
          </a:p>
        </p:txBody>
      </p:sp>
    </p:spTree>
    <p:extLst>
      <p:ext uri="{BB962C8B-B14F-4D97-AF65-F5344CB8AC3E}">
        <p14:creationId xmlns:p14="http://schemas.microsoft.com/office/powerpoint/2010/main" val="223535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5" name="文本框 4"/>
          <p:cNvSpPr txBox="1"/>
          <p:nvPr/>
        </p:nvSpPr>
        <p:spPr>
          <a:xfrm>
            <a:off x="3251521" y="736928"/>
            <a:ext cx="2441694" cy="584775"/>
          </a:xfrm>
          <a:prstGeom prst="rect">
            <a:avLst/>
          </a:prstGeom>
          <a:noFill/>
        </p:spPr>
        <p:txBody>
          <a:bodyPr wrap="none" rtlCol="0">
            <a:spAutoFit/>
          </a:bodyPr>
          <a:lstStyle/>
          <a:p>
            <a:r>
              <a:rPr lang="zh-CN" altLang="en-US" sz="3200" dirty="0">
                <a:latin typeface="楷体" panose="02010609060101010101" pitchFamily="49" charset="-122"/>
                <a:ea typeface="楷体" panose="02010609060101010101" pitchFamily="49" charset="-122"/>
              </a:rPr>
              <a:t>第一章 绪论</a:t>
            </a:r>
          </a:p>
        </p:txBody>
      </p:sp>
      <p:sp>
        <p:nvSpPr>
          <p:cNvPr id="3" name="圆角矩形 2"/>
          <p:cNvSpPr/>
          <p:nvPr/>
        </p:nvSpPr>
        <p:spPr>
          <a:xfrm>
            <a:off x="1619672" y="1898757"/>
            <a:ext cx="6048672" cy="576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indent="541338"/>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22" name="圆角矩形 21"/>
          <p:cNvSpPr/>
          <p:nvPr/>
        </p:nvSpPr>
        <p:spPr>
          <a:xfrm>
            <a:off x="1630525" y="2939900"/>
            <a:ext cx="6048672" cy="576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indent="541338"/>
            <a:r>
              <a:rPr lang="en-US" altLang="zh-CN" sz="2800" dirty="0">
                <a:latin typeface="Arial" panose="020B0604020202020204" pitchFamily="34" charset="0"/>
                <a:cs typeface="Arial" panose="020B0604020202020204" pitchFamily="34" charset="0"/>
              </a:rPr>
              <a:t>1.2 </a:t>
            </a:r>
            <a:r>
              <a:rPr lang="zh-CN" altLang="en-US" sz="2800" dirty="0">
                <a:latin typeface="Arial" panose="020B0604020202020204" pitchFamily="34" charset="0"/>
                <a:cs typeface="Arial" panose="020B0604020202020204" pitchFamily="34" charset="0"/>
              </a:rPr>
              <a:t>高分子材料的生产与消费</a:t>
            </a:r>
          </a:p>
        </p:txBody>
      </p:sp>
      <p:sp>
        <p:nvSpPr>
          <p:cNvPr id="23" name="圆角矩形 22"/>
          <p:cNvSpPr/>
          <p:nvPr/>
        </p:nvSpPr>
        <p:spPr>
          <a:xfrm>
            <a:off x="1619672" y="3976538"/>
            <a:ext cx="6048672" cy="576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indent="541338"/>
            <a:r>
              <a:rPr lang="en-US" altLang="zh-CN" sz="2800" dirty="0">
                <a:latin typeface="Arial" panose="020B0604020202020204" pitchFamily="34" charset="0"/>
                <a:cs typeface="Arial" panose="020B0604020202020204" pitchFamily="34" charset="0"/>
              </a:rPr>
              <a:t>1.3 </a:t>
            </a:r>
            <a:r>
              <a:rPr lang="zh-CN" altLang="en-US" sz="2800" dirty="0">
                <a:latin typeface="Arial" panose="020B0604020202020204" pitchFamily="34" charset="0"/>
                <a:cs typeface="Arial" panose="020B0604020202020204" pitchFamily="34" charset="0"/>
              </a:rPr>
              <a:t>高分子合成工艺过程</a:t>
            </a:r>
          </a:p>
        </p:txBody>
      </p:sp>
      <p:sp>
        <p:nvSpPr>
          <p:cNvPr id="24" name="圆角矩形 23"/>
          <p:cNvSpPr/>
          <p:nvPr/>
        </p:nvSpPr>
        <p:spPr>
          <a:xfrm>
            <a:off x="1619672" y="5013176"/>
            <a:ext cx="6048672" cy="5760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indent="541338"/>
            <a:r>
              <a:rPr lang="en-US" altLang="zh-CN" sz="2800" dirty="0">
                <a:latin typeface="Arial" panose="020B0604020202020204" pitchFamily="34" charset="0"/>
                <a:cs typeface="Arial" panose="020B0604020202020204" pitchFamily="34" charset="0"/>
              </a:rPr>
              <a:t>1.4 </a:t>
            </a:r>
            <a:r>
              <a:rPr lang="zh-CN" altLang="en-US" sz="2800" dirty="0">
                <a:latin typeface="Arial" panose="020B0604020202020204" pitchFamily="34" charset="0"/>
                <a:cs typeface="Arial" panose="020B0604020202020204" pitchFamily="34" charset="0"/>
              </a:rPr>
              <a:t>废旧高分子材料的回收利用</a:t>
            </a:r>
          </a:p>
        </p:txBody>
      </p:sp>
    </p:spTree>
    <p:extLst>
      <p:ext uri="{BB962C8B-B14F-4D97-AF65-F5344CB8AC3E}">
        <p14:creationId xmlns:p14="http://schemas.microsoft.com/office/powerpoint/2010/main" val="3062718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683568" y="1412776"/>
            <a:ext cx="7848872"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生产</a:t>
            </a:r>
            <a:r>
              <a:rPr kumimoji="1" lang="en-US" altLang="zh-CN" sz="2800" dirty="0">
                <a:latin typeface="楷体" panose="02010609060101010101" pitchFamily="49" charset="-122"/>
                <a:ea typeface="楷体" panose="02010609060101010101" pitchFamily="49" charset="-122"/>
              </a:rPr>
              <a:t>1 </a:t>
            </a:r>
            <a:r>
              <a:rPr kumimoji="1" lang="en-US" altLang="zh-CN" sz="2800" dirty="0" err="1">
                <a:latin typeface="楷体" panose="02010609060101010101" pitchFamily="49" charset="-122"/>
                <a:ea typeface="楷体" panose="02010609060101010101" pitchFamily="49" charset="-122"/>
              </a:rPr>
              <a:t>kt</a:t>
            </a:r>
            <a:r>
              <a:rPr kumimoji="1" lang="zh-CN" altLang="en-US" sz="2800" dirty="0">
                <a:latin typeface="楷体" panose="02010609060101010101" pitchFamily="49" charset="-122"/>
                <a:ea typeface="楷体" panose="02010609060101010101" pitchFamily="49" charset="-122"/>
              </a:rPr>
              <a:t>天然橡胶，要</a:t>
            </a:r>
            <a:r>
              <a:rPr kumimoji="1" lang="en-US" altLang="zh-CN" sz="2800" dirty="0">
                <a:latin typeface="楷体" panose="02010609060101010101" pitchFamily="49" charset="-122"/>
                <a:ea typeface="楷体" panose="02010609060101010101" pitchFamily="49" charset="-122"/>
              </a:rPr>
              <a:t>300</a:t>
            </a:r>
            <a:r>
              <a:rPr kumimoji="1" lang="zh-CN" altLang="en-US" sz="2800" dirty="0">
                <a:latin typeface="楷体" panose="02010609060101010101" pitchFamily="49" charset="-122"/>
                <a:ea typeface="楷体" panose="02010609060101010101" pitchFamily="49" charset="-122"/>
              </a:rPr>
              <a:t>万株橡胶树，占地约</a:t>
            </a:r>
            <a:r>
              <a:rPr kumimoji="1" lang="en-US" altLang="zh-CN" sz="2800" dirty="0">
                <a:latin typeface="楷体" panose="02010609060101010101" pitchFamily="49" charset="-122"/>
                <a:ea typeface="楷体" panose="02010609060101010101" pitchFamily="49" charset="-122"/>
              </a:rPr>
              <a:t>3</a:t>
            </a:r>
            <a:r>
              <a:rPr kumimoji="1" lang="zh-CN" altLang="en-US" sz="2800" dirty="0">
                <a:latin typeface="楷体" panose="02010609060101010101" pitchFamily="49" charset="-122"/>
                <a:ea typeface="楷体" panose="02010609060101010101" pitchFamily="49" charset="-122"/>
              </a:rPr>
              <a:t>万亩，而且需</a:t>
            </a:r>
            <a:r>
              <a:rPr kumimoji="1" lang="en-US" altLang="zh-CN" sz="2800" dirty="0">
                <a:latin typeface="楷体" panose="02010609060101010101" pitchFamily="49" charset="-122"/>
                <a:ea typeface="楷体" panose="02010609060101010101" pitchFamily="49" charset="-122"/>
              </a:rPr>
              <a:t>5000-6000</a:t>
            </a:r>
            <a:r>
              <a:rPr kumimoji="1" lang="zh-CN" altLang="en-US" sz="2800" dirty="0">
                <a:latin typeface="楷体" panose="02010609060101010101" pitchFamily="49" charset="-122"/>
                <a:ea typeface="楷体" panose="02010609060101010101" pitchFamily="49" charset="-122"/>
              </a:rPr>
              <a:t>人。</a:t>
            </a:r>
            <a:endParaRPr kumimoji="1" lang="en-US" altLang="zh-CN" sz="2800" dirty="0">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生产</a:t>
            </a:r>
            <a:r>
              <a:rPr kumimoji="1" lang="en-US" altLang="zh-CN" sz="2800" dirty="0">
                <a:latin typeface="楷体" panose="02010609060101010101" pitchFamily="49" charset="-122"/>
                <a:ea typeface="楷体" panose="02010609060101010101" pitchFamily="49" charset="-122"/>
              </a:rPr>
              <a:t>1 </a:t>
            </a:r>
            <a:r>
              <a:rPr kumimoji="1" lang="en-US" altLang="zh-CN" sz="2800" dirty="0" err="1">
                <a:latin typeface="楷体" panose="02010609060101010101" pitchFamily="49" charset="-122"/>
                <a:ea typeface="楷体" panose="02010609060101010101" pitchFamily="49" charset="-122"/>
              </a:rPr>
              <a:t>kt</a:t>
            </a:r>
            <a:r>
              <a:rPr kumimoji="1" lang="zh-CN" altLang="en-US" sz="2800" dirty="0">
                <a:latin typeface="楷体" panose="02010609060101010101" pitchFamily="49" charset="-122"/>
                <a:ea typeface="楷体" panose="02010609060101010101" pitchFamily="49" charset="-122"/>
              </a:rPr>
              <a:t>合成橡胶，厂房占地仅</a:t>
            </a:r>
            <a:r>
              <a:rPr kumimoji="1" lang="en-US" altLang="zh-CN" sz="2800">
                <a:latin typeface="楷体" panose="02010609060101010101" pitchFamily="49" charset="-122"/>
                <a:ea typeface="楷体" panose="02010609060101010101" pitchFamily="49" charset="-122"/>
              </a:rPr>
              <a:t>10</a:t>
            </a:r>
            <a:r>
              <a:rPr kumimoji="1" lang="zh-CN" altLang="en-US" sz="2800">
                <a:latin typeface="楷体" panose="02010609060101010101" pitchFamily="49" charset="-122"/>
                <a:ea typeface="楷体" panose="02010609060101010101" pitchFamily="49" charset="-122"/>
              </a:rPr>
              <a:t>亩</a:t>
            </a:r>
            <a:r>
              <a:rPr kumimoji="1" lang="zh-CN" altLang="en-US" sz="2800" dirty="0">
                <a:latin typeface="楷体" panose="02010609060101010101" pitchFamily="49" charset="-122"/>
                <a:ea typeface="楷体" panose="02010609060101010101" pitchFamily="49" charset="-122"/>
              </a:rPr>
              <a:t>左右，仅需几十人。现代化的合成橡胶生产装置一条生产线年产量可高达</a:t>
            </a:r>
            <a:r>
              <a:rPr kumimoji="1" lang="en-US" altLang="zh-CN" sz="2800" dirty="0">
                <a:latin typeface="楷体" panose="02010609060101010101" pitchFamily="49" charset="-122"/>
                <a:ea typeface="楷体" panose="02010609060101010101" pitchFamily="49" charset="-122"/>
              </a:rPr>
              <a:t>5-8</a:t>
            </a:r>
            <a:r>
              <a:rPr kumimoji="1" lang="zh-CN" altLang="en-US" sz="2800" dirty="0">
                <a:latin typeface="楷体" panose="02010609060101010101" pitchFamily="49" charset="-122"/>
                <a:ea typeface="楷体" panose="02010609060101010101" pitchFamily="49" charset="-122"/>
              </a:rPr>
              <a:t>万</a:t>
            </a:r>
            <a:r>
              <a:rPr kumimoji="1" lang="en-US" altLang="zh-CN" sz="2800" dirty="0">
                <a:latin typeface="楷体" panose="02010609060101010101" pitchFamily="49" charset="-122"/>
                <a:ea typeface="楷体" panose="02010609060101010101" pitchFamily="49" charset="-122"/>
              </a:rPr>
              <a:t>t</a:t>
            </a:r>
            <a:r>
              <a:rPr kumimoji="1" lang="zh-CN" altLang="en-US" sz="2800" dirty="0">
                <a:latin typeface="楷体" panose="02010609060101010101" pitchFamily="49" charset="-122"/>
                <a:ea typeface="楷体" panose="02010609060101010101" pitchFamily="49" charset="-122"/>
              </a:rPr>
              <a:t>。年产</a:t>
            </a:r>
            <a:r>
              <a:rPr kumimoji="1" lang="en-US" altLang="zh-CN" sz="2800" dirty="0">
                <a:latin typeface="楷体" panose="02010609060101010101" pitchFamily="49" charset="-122"/>
                <a:ea typeface="楷体" panose="02010609060101010101" pitchFamily="49" charset="-122"/>
              </a:rPr>
              <a:t>100</a:t>
            </a:r>
            <a:r>
              <a:rPr kumimoji="1" lang="zh-CN" altLang="en-US" sz="2800" dirty="0">
                <a:latin typeface="楷体" panose="02010609060101010101" pitchFamily="49" charset="-122"/>
                <a:ea typeface="楷体" panose="02010609060101010101" pitchFamily="49" charset="-122"/>
              </a:rPr>
              <a:t>万</a:t>
            </a:r>
            <a:r>
              <a:rPr kumimoji="1" lang="en-US" altLang="zh-CN" sz="2800" dirty="0">
                <a:latin typeface="楷体" panose="02010609060101010101" pitchFamily="49" charset="-122"/>
                <a:ea typeface="楷体" panose="02010609060101010101" pitchFamily="49" charset="-122"/>
              </a:rPr>
              <a:t>t</a:t>
            </a:r>
            <a:r>
              <a:rPr kumimoji="1" lang="zh-CN" altLang="en-US" sz="2800" dirty="0">
                <a:latin typeface="楷体" panose="02010609060101010101" pitchFamily="49" charset="-122"/>
                <a:ea typeface="楷体" panose="02010609060101010101" pitchFamily="49" charset="-122"/>
              </a:rPr>
              <a:t>天然橡胶可节约</a:t>
            </a:r>
            <a:r>
              <a:rPr kumimoji="1" lang="en-US" altLang="zh-CN" sz="2800" dirty="0">
                <a:latin typeface="楷体" panose="02010609060101010101" pitchFamily="49" charset="-122"/>
                <a:ea typeface="楷体" panose="02010609060101010101" pitchFamily="49" charset="-122"/>
              </a:rPr>
              <a:t>1000</a:t>
            </a:r>
            <a:r>
              <a:rPr kumimoji="1" lang="zh-CN" altLang="en-US" sz="2800" dirty="0">
                <a:latin typeface="楷体" panose="02010609060101010101" pitchFamily="49" charset="-122"/>
                <a:ea typeface="楷体" panose="02010609060101010101" pitchFamily="49" charset="-122"/>
              </a:rPr>
              <a:t>万亩土地，节约种植劳动力</a:t>
            </a:r>
            <a:r>
              <a:rPr kumimoji="1" lang="en-US" altLang="zh-CN" sz="2800" dirty="0">
                <a:latin typeface="楷体" panose="02010609060101010101" pitchFamily="49" charset="-122"/>
                <a:ea typeface="楷体" panose="02010609060101010101" pitchFamily="49" charset="-122"/>
              </a:rPr>
              <a:t>500</a:t>
            </a:r>
            <a:r>
              <a:rPr kumimoji="1" lang="zh-CN" altLang="en-US" sz="2800" dirty="0">
                <a:latin typeface="楷体" panose="02010609060101010101" pitchFamily="49" charset="-122"/>
                <a:ea typeface="楷体" panose="02010609060101010101" pitchFamily="49" charset="-122"/>
              </a:rPr>
              <a:t>万人。</a:t>
            </a:r>
          </a:p>
          <a:p>
            <a:pPr>
              <a:spcBef>
                <a:spcPts val="1800"/>
              </a:spcBef>
              <a:buClr>
                <a:srgbClr val="002060"/>
              </a:buClr>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535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683568" y="1412776"/>
            <a:ext cx="7848872"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一个年产</a:t>
            </a:r>
            <a:r>
              <a:rPr kumimoji="1" lang="en-US" altLang="zh-CN" sz="2800" dirty="0">
                <a:latin typeface="楷体" panose="02010609060101010101" pitchFamily="49" charset="-122"/>
                <a:ea typeface="楷体" panose="02010609060101010101" pitchFamily="49" charset="-122"/>
              </a:rPr>
              <a:t>10</a:t>
            </a:r>
            <a:r>
              <a:rPr kumimoji="1" lang="zh-CN" altLang="en-US" sz="2800" dirty="0">
                <a:latin typeface="楷体" panose="02010609060101010101" pitchFamily="49" charset="-122"/>
                <a:ea typeface="楷体" panose="02010609060101010101" pitchFamily="49" charset="-122"/>
              </a:rPr>
              <a:t>万</a:t>
            </a:r>
            <a:r>
              <a:rPr kumimoji="1" lang="en-US" altLang="zh-CN" sz="2800" dirty="0">
                <a:latin typeface="楷体" panose="02010609060101010101" pitchFamily="49" charset="-122"/>
                <a:ea typeface="楷体" panose="02010609060101010101" pitchFamily="49" charset="-122"/>
              </a:rPr>
              <a:t>t</a:t>
            </a:r>
            <a:r>
              <a:rPr kumimoji="1" lang="zh-CN" altLang="en-US" sz="2800" dirty="0">
                <a:latin typeface="楷体" panose="02010609060101010101" pitchFamily="49" charset="-122"/>
                <a:ea typeface="楷体" panose="02010609060101010101" pitchFamily="49" charset="-122"/>
              </a:rPr>
              <a:t>合成纤维工厂相当于</a:t>
            </a:r>
            <a:r>
              <a:rPr kumimoji="1" lang="en-US" altLang="zh-CN" sz="2800" dirty="0">
                <a:latin typeface="楷体" panose="02010609060101010101" pitchFamily="49" charset="-122"/>
                <a:ea typeface="楷体" panose="02010609060101010101" pitchFamily="49" charset="-122"/>
              </a:rPr>
              <a:t>200</a:t>
            </a:r>
            <a:r>
              <a:rPr kumimoji="1" lang="zh-CN" altLang="en-US" sz="2800" dirty="0">
                <a:latin typeface="楷体" panose="02010609060101010101" pitchFamily="49" charset="-122"/>
                <a:ea typeface="楷体" panose="02010609060101010101" pitchFamily="49" charset="-122"/>
              </a:rPr>
              <a:t>多万亩棉田的产量，也相当于</a:t>
            </a:r>
            <a:r>
              <a:rPr kumimoji="1" lang="en-US" altLang="zh-CN" sz="2800" dirty="0">
                <a:latin typeface="楷体" panose="02010609060101010101" pitchFamily="49" charset="-122"/>
                <a:ea typeface="楷体" panose="02010609060101010101" pitchFamily="49" charset="-122"/>
              </a:rPr>
              <a:t>2000</a:t>
            </a:r>
            <a:r>
              <a:rPr kumimoji="1" lang="zh-CN" altLang="en-US" sz="2800" dirty="0">
                <a:latin typeface="楷体" panose="02010609060101010101" pitchFamily="49" charset="-122"/>
                <a:ea typeface="楷体" panose="02010609060101010101" pitchFamily="49" charset="-122"/>
              </a:rPr>
              <a:t>万多头绵羊的年产毛量，</a:t>
            </a:r>
            <a:endParaRPr kumimoji="1" lang="en-US" altLang="zh-CN" sz="2800" dirty="0">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我国如能年产</a:t>
            </a:r>
            <a:r>
              <a:rPr kumimoji="1" lang="en-US" altLang="zh-CN" sz="2800" dirty="0">
                <a:latin typeface="楷体" panose="02010609060101010101" pitchFamily="49" charset="-122"/>
                <a:ea typeface="楷体" panose="02010609060101010101" pitchFamily="49" charset="-122"/>
              </a:rPr>
              <a:t>100</a:t>
            </a:r>
            <a:r>
              <a:rPr kumimoji="1" lang="zh-CN" altLang="en-US" sz="2800" dirty="0">
                <a:latin typeface="楷体" panose="02010609060101010101" pitchFamily="49" charset="-122"/>
                <a:ea typeface="楷体" panose="02010609060101010101" pitchFamily="49" charset="-122"/>
              </a:rPr>
              <a:t>万</a:t>
            </a:r>
            <a:r>
              <a:rPr kumimoji="1" lang="en-US" altLang="zh-CN" sz="2800" dirty="0">
                <a:latin typeface="楷体" panose="02010609060101010101" pitchFamily="49" charset="-122"/>
                <a:ea typeface="楷体" panose="02010609060101010101" pitchFamily="49" charset="-122"/>
              </a:rPr>
              <a:t>t</a:t>
            </a:r>
            <a:r>
              <a:rPr kumimoji="1" lang="zh-CN" altLang="en-US" sz="2800" dirty="0">
                <a:latin typeface="楷体" panose="02010609060101010101" pitchFamily="49" charset="-122"/>
                <a:ea typeface="楷体" panose="02010609060101010101" pitchFamily="49" charset="-122"/>
              </a:rPr>
              <a:t>合成纤维，可节约</a:t>
            </a:r>
            <a:r>
              <a:rPr kumimoji="1" lang="en-US" altLang="zh-CN" sz="2800" dirty="0">
                <a:latin typeface="楷体" panose="02010609060101010101" pitchFamily="49" charset="-122"/>
                <a:ea typeface="楷体" panose="02010609060101010101" pitchFamily="49" charset="-122"/>
              </a:rPr>
              <a:t>2000</a:t>
            </a:r>
            <a:r>
              <a:rPr kumimoji="1" lang="zh-CN" altLang="en-US" sz="2800" dirty="0">
                <a:latin typeface="楷体" panose="02010609060101010101" pitchFamily="49" charset="-122"/>
                <a:ea typeface="楷体" panose="02010609060101010101" pitchFamily="49" charset="-122"/>
              </a:rPr>
              <a:t>多万亩土地，可养活</a:t>
            </a:r>
            <a:r>
              <a:rPr kumimoji="1" lang="en-US" altLang="zh-CN" sz="2800" dirty="0">
                <a:latin typeface="楷体" panose="02010609060101010101" pitchFamily="49" charset="-122"/>
                <a:ea typeface="楷体" panose="02010609060101010101" pitchFamily="49" charset="-122"/>
              </a:rPr>
              <a:t>3000-4000</a:t>
            </a:r>
            <a:r>
              <a:rPr kumimoji="1" lang="zh-CN" altLang="en-US" sz="2800" dirty="0">
                <a:latin typeface="楷体" panose="02010609060101010101" pitchFamily="49" charset="-122"/>
                <a:ea typeface="楷体" panose="02010609060101010101" pitchFamily="49" charset="-122"/>
              </a:rPr>
              <a:t>万人口。</a:t>
            </a:r>
          </a:p>
          <a:p>
            <a:pPr marL="457200" indent="-457200">
              <a:spcBef>
                <a:spcPts val="1800"/>
              </a:spcBef>
              <a:buClr>
                <a:srgbClr val="002060"/>
              </a:buClr>
              <a:buFont typeface="Wingdings" panose="05000000000000000000" pitchFamily="2" charset="2"/>
              <a:buChar char="u"/>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184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862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647564" y="1016732"/>
            <a:ext cx="7848872" cy="482453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种田不靠天，作物得高产</a:t>
            </a:r>
          </a:p>
          <a:p>
            <a:pPr marL="457200" indent="-457200">
              <a:spcBef>
                <a:spcPts val="1800"/>
              </a:spcBef>
              <a:buClr>
                <a:srgbClr val="002060"/>
              </a:buClr>
              <a:buFont typeface="Wingdings" panose="05000000000000000000" pitchFamily="2" charset="2"/>
              <a:buChar char="u"/>
            </a:pPr>
            <a:endParaRPr lang="zh-CN" altLang="en-US" sz="2800" dirty="0">
              <a:latin typeface="楷体" panose="02010609060101010101" pitchFamily="49" charset="-122"/>
              <a:ea typeface="楷体" panose="02010609060101010101" pitchFamily="49" charset="-122"/>
            </a:endParaRPr>
          </a:p>
        </p:txBody>
      </p:sp>
      <p:pic>
        <p:nvPicPr>
          <p:cNvPr id="9" name="Picture 4" descr="0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10" y="2600908"/>
            <a:ext cx="3690386" cy="2664296"/>
          </a:xfrm>
          <a:prstGeom prst="rect">
            <a:avLst/>
          </a:prstGeom>
          <a:noFill/>
          <a:ln w="57150" cmpd="thickThin">
            <a:solidFill>
              <a:schemeClr val="hlink"/>
            </a:solidFill>
            <a:miter lim="800000"/>
            <a:headEnd/>
            <a:tailEnd/>
          </a:ln>
          <a:extLst>
            <a:ext uri="{909E8E84-426E-40DD-AFC4-6F175D3DCCD1}">
              <a14:hiddenFill xmlns:a14="http://schemas.microsoft.com/office/drawing/2010/main">
                <a:solidFill>
                  <a:srgbClr val="FFFFFF"/>
                </a:solidFill>
              </a14:hiddenFill>
            </a:ext>
          </a:extLst>
        </p:spPr>
      </p:pic>
      <p:grpSp>
        <p:nvGrpSpPr>
          <p:cNvPr id="10" name="Group 12"/>
          <p:cNvGrpSpPr>
            <a:grpSpLocks/>
          </p:cNvGrpSpPr>
          <p:nvPr/>
        </p:nvGrpSpPr>
        <p:grpSpPr bwMode="auto">
          <a:xfrm>
            <a:off x="4746154" y="2600908"/>
            <a:ext cx="3534258" cy="2664296"/>
            <a:chOff x="3288" y="2568"/>
            <a:chExt cx="2041" cy="1536"/>
          </a:xfrm>
        </p:grpSpPr>
        <p:pic>
          <p:nvPicPr>
            <p:cNvPr id="11" name="Picture 13" descr="草莓"/>
            <p:cNvPicPr>
              <a:picLocks noChangeAspect="1" noChangeArrowheads="1"/>
            </p:cNvPicPr>
            <p:nvPr/>
          </p:nvPicPr>
          <p:blipFill>
            <a:blip r:embed="rId4">
              <a:lum contrast="40000"/>
              <a:extLst>
                <a:ext uri="{28A0092B-C50C-407E-A947-70E740481C1C}">
                  <a14:useLocalDpi xmlns:a14="http://schemas.microsoft.com/office/drawing/2010/main" val="0"/>
                </a:ext>
              </a:extLst>
            </a:blip>
            <a:srcRect/>
            <a:stretch>
              <a:fillRect/>
            </a:stretch>
          </p:blipFill>
          <p:spPr bwMode="auto">
            <a:xfrm>
              <a:off x="3288" y="2568"/>
              <a:ext cx="2041" cy="1530"/>
            </a:xfrm>
            <a:prstGeom prst="rect">
              <a:avLst/>
            </a:prstGeom>
            <a:noFill/>
            <a:ln w="57150" cmpd="thinThick">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4" descr="草莓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0" y="3475"/>
              <a:ext cx="839" cy="629"/>
            </a:xfrm>
            <a:prstGeom prst="rect">
              <a:avLst/>
            </a:prstGeom>
            <a:noFill/>
            <a:ln w="31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298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647564" y="908720"/>
            <a:ext cx="7848872" cy="54006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打鱼不晒网</a:t>
            </a:r>
            <a:endParaRPr lang="zh-CN" altLang="en-US" sz="2800" dirty="0">
              <a:latin typeface="楷体" panose="02010609060101010101" pitchFamily="49" charset="-122"/>
              <a:ea typeface="楷体" panose="02010609060101010101" pitchFamily="49" charset="-122"/>
            </a:endParaRPr>
          </a:p>
        </p:txBody>
      </p:sp>
      <p:sp>
        <p:nvSpPr>
          <p:cNvPr id="13" name="Rectangle 3"/>
          <p:cNvSpPr txBox="1">
            <a:spLocks noChangeArrowheads="1"/>
          </p:cNvSpPr>
          <p:nvPr/>
        </p:nvSpPr>
        <p:spPr bwMode="auto">
          <a:xfrm>
            <a:off x="863588" y="2060848"/>
            <a:ext cx="4906963" cy="34131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anose="05000000000000000000" pitchFamily="2" charset="2"/>
              <a:buNone/>
            </a:pPr>
            <a:r>
              <a:rPr lang="zh-CN" altLang="en-US" sz="2800" dirty="0">
                <a:solidFill>
                  <a:schemeClr val="tx1"/>
                </a:solidFill>
                <a:latin typeface="楷体" panose="02010609060101010101" pitchFamily="49" charset="-122"/>
                <a:ea typeface="楷体" panose="02010609060101010101" pitchFamily="49" charset="-122"/>
              </a:rPr>
              <a:t>过去：三天打渔、两天晒网</a:t>
            </a:r>
          </a:p>
          <a:p>
            <a:pPr algn="l"/>
            <a:r>
              <a:rPr lang="zh-CN" altLang="en-US" sz="2800" dirty="0">
                <a:solidFill>
                  <a:schemeClr val="tx1"/>
                </a:solidFill>
                <a:latin typeface="楷体" panose="02010609060101010101" pitchFamily="49" charset="-122"/>
                <a:ea typeface="楷体" panose="02010609060101010101" pitchFamily="49" charset="-122"/>
              </a:rPr>
              <a:t>天然纤维渔网：</a:t>
            </a:r>
          </a:p>
          <a:p>
            <a:pPr lvl="1" algn="l"/>
            <a:r>
              <a:rPr lang="zh-CN" altLang="en-US" sz="2400" dirty="0">
                <a:solidFill>
                  <a:schemeClr val="tx1"/>
                </a:solidFill>
                <a:latin typeface="楷体" panose="02010609060101010101" pitchFamily="49" charset="-122"/>
                <a:ea typeface="楷体" panose="02010609060101010101" pitchFamily="49" charset="-122"/>
              </a:rPr>
              <a:t>吸水性强，易发霉，易腐蚀</a:t>
            </a:r>
          </a:p>
          <a:p>
            <a:pPr lvl="1" algn="l"/>
            <a:r>
              <a:rPr lang="zh-CN" altLang="en-US" sz="2400" dirty="0">
                <a:solidFill>
                  <a:schemeClr val="tx1"/>
                </a:solidFill>
                <a:latin typeface="楷体" panose="02010609060101010101" pitchFamily="49" charset="-122"/>
                <a:ea typeface="楷体" panose="02010609060101010101" pitchFamily="49" charset="-122"/>
              </a:rPr>
              <a:t>强度差，不透明</a:t>
            </a:r>
          </a:p>
          <a:p>
            <a:pPr algn="l"/>
            <a:r>
              <a:rPr lang="zh-CN" altLang="en-US" sz="2800" dirty="0">
                <a:solidFill>
                  <a:schemeClr val="tx1"/>
                </a:solidFill>
                <a:latin typeface="楷体" panose="02010609060101010101" pitchFamily="49" charset="-122"/>
                <a:ea typeface="楷体" panose="02010609060101010101" pitchFamily="49" charset="-122"/>
              </a:rPr>
              <a:t>合成纤维渔网：</a:t>
            </a:r>
          </a:p>
          <a:p>
            <a:pPr lvl="1" algn="l"/>
            <a:r>
              <a:rPr lang="zh-CN" altLang="en-US" sz="2400" dirty="0">
                <a:solidFill>
                  <a:schemeClr val="tx1"/>
                </a:solidFill>
                <a:latin typeface="楷体" panose="02010609060101010101" pitchFamily="49" charset="-122"/>
                <a:ea typeface="楷体" panose="02010609060101010101" pitchFamily="49" charset="-122"/>
              </a:rPr>
              <a:t>不吸水，不会发霉，耐腐蚀</a:t>
            </a:r>
          </a:p>
          <a:p>
            <a:pPr lvl="1" algn="l"/>
            <a:r>
              <a:rPr lang="zh-CN" altLang="en-US" sz="2400" dirty="0">
                <a:solidFill>
                  <a:schemeClr val="tx1"/>
                </a:solidFill>
                <a:latin typeface="楷体" panose="02010609060101010101" pitchFamily="49" charset="-122"/>
                <a:ea typeface="楷体" panose="02010609060101010101" pitchFamily="49" charset="-122"/>
              </a:rPr>
              <a:t>强度高，透明或不透明</a:t>
            </a:r>
          </a:p>
        </p:txBody>
      </p:sp>
      <p:graphicFrame>
        <p:nvGraphicFramePr>
          <p:cNvPr id="14" name="Object 6"/>
          <p:cNvGraphicFramePr>
            <a:graphicFrameLocks noChangeAspect="1"/>
          </p:cNvGraphicFramePr>
          <p:nvPr>
            <p:extLst>
              <p:ext uri="{D42A27DB-BD31-4B8C-83A1-F6EECF244321}">
                <p14:modId xmlns:p14="http://schemas.microsoft.com/office/powerpoint/2010/main" val="563878948"/>
              </p:ext>
            </p:extLst>
          </p:nvPr>
        </p:nvGraphicFramePr>
        <p:xfrm>
          <a:off x="5324217" y="2421508"/>
          <a:ext cx="3022600" cy="2159000"/>
        </p:xfrm>
        <a:graphic>
          <a:graphicData uri="http://schemas.openxmlformats.org/presentationml/2006/ole">
            <mc:AlternateContent xmlns:mc="http://schemas.openxmlformats.org/markup-compatibility/2006">
              <mc:Choice xmlns:v="urn:schemas-microsoft-com:vml" Requires="v">
                <p:oleObj spid="_x0000_s16494" name="Image" r:id="rId4" imgW="3022222" imgH="2158730" progId="Photoshop.Image.7">
                  <p:embed/>
                </p:oleObj>
              </mc:Choice>
              <mc:Fallback>
                <p:oleObj name="Image" r:id="rId4" imgW="3022222" imgH="2158730"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4217" y="2421508"/>
                        <a:ext cx="3022600" cy="2159000"/>
                      </a:xfrm>
                      <a:prstGeom prst="rect">
                        <a:avLst/>
                      </a:prstGeom>
                      <a:noFill/>
                      <a:ln w="57150" cmpd="thickThin">
                        <a:solidFill>
                          <a:srgbClr val="00FF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052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647564" y="908720"/>
            <a:ext cx="7848872" cy="54006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机器不加油</a:t>
            </a:r>
            <a:endParaRPr lang="zh-CN" altLang="en-US" sz="2800" dirty="0">
              <a:latin typeface="楷体" panose="02010609060101010101" pitchFamily="49" charset="-122"/>
              <a:ea typeface="楷体" panose="02010609060101010101" pitchFamily="49" charset="-122"/>
            </a:endParaRPr>
          </a:p>
        </p:txBody>
      </p:sp>
      <p:sp>
        <p:nvSpPr>
          <p:cNvPr id="13" name="Rectangle 3"/>
          <p:cNvSpPr txBox="1">
            <a:spLocks noChangeArrowheads="1"/>
          </p:cNvSpPr>
          <p:nvPr/>
        </p:nvSpPr>
        <p:spPr bwMode="auto">
          <a:xfrm>
            <a:off x="863588" y="2060849"/>
            <a:ext cx="7416823" cy="108011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800" dirty="0">
                <a:solidFill>
                  <a:schemeClr val="tx1"/>
                </a:solidFill>
                <a:latin typeface="华文行楷" panose="02010800040101010101" pitchFamily="2" charset="-122"/>
                <a:ea typeface="华文行楷" panose="02010800040101010101" pitchFamily="2" charset="-122"/>
              </a:rPr>
              <a:t>用尼龙、聚甲醛等塑料制齿轮、活塞</a:t>
            </a:r>
          </a:p>
          <a:p>
            <a:pPr algn="l"/>
            <a:r>
              <a:rPr lang="zh-CN" altLang="en-US" sz="2800" dirty="0">
                <a:solidFill>
                  <a:schemeClr val="tx1"/>
                </a:solidFill>
                <a:latin typeface="华文行楷" panose="02010800040101010101" pitchFamily="2" charset="-122"/>
                <a:ea typeface="华文行楷" panose="02010800040101010101" pitchFamily="2" charset="-122"/>
              </a:rPr>
              <a:t>摩擦系数小、自润滑性好，噪声小。</a:t>
            </a:r>
          </a:p>
        </p:txBody>
      </p:sp>
      <p:pic>
        <p:nvPicPr>
          <p:cNvPr id="11" name="Picture 4" descr="apx70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156" y="3284984"/>
            <a:ext cx="2971800" cy="2185987"/>
          </a:xfrm>
          <a:prstGeom prst="rect">
            <a:avLst/>
          </a:prstGeom>
          <a:noFill/>
          <a:ln w="57150" cmpd="thickThin">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1421643" y="5661471"/>
            <a:ext cx="251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zh-CN" altLang="en-US">
                <a:latin typeface="Garamond" panose="02020404030301010803" pitchFamily="18" charset="0"/>
                <a:ea typeface="华文新魏" panose="02010800040101010101" pitchFamily="2" charset="-122"/>
              </a:rPr>
              <a:t>随身听全塑机芯</a:t>
            </a:r>
          </a:p>
        </p:txBody>
      </p:sp>
      <p:pic>
        <p:nvPicPr>
          <p:cNvPr id="15" name="Picture 6" descr="织布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523" y="3284984"/>
            <a:ext cx="3671888" cy="2160587"/>
          </a:xfrm>
          <a:prstGeom prst="rect">
            <a:avLst/>
          </a:prstGeom>
          <a:noFill/>
          <a:ln w="57150" cmpd="thickThin">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6" name="Text Box 7"/>
          <p:cNvSpPr txBox="1">
            <a:spLocks noChangeArrowheads="1"/>
          </p:cNvSpPr>
          <p:nvPr/>
        </p:nvSpPr>
        <p:spPr bwMode="auto">
          <a:xfrm>
            <a:off x="5832486" y="5661471"/>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Garamond" panose="02020404030301010803" pitchFamily="18" charset="0"/>
                <a:ea typeface="华文新魏" panose="02010800040101010101" pitchFamily="2" charset="-122"/>
              </a:rPr>
              <a:t>织布车间</a:t>
            </a:r>
          </a:p>
        </p:txBody>
      </p:sp>
    </p:spTree>
    <p:extLst>
      <p:ext uri="{BB962C8B-B14F-4D97-AF65-F5344CB8AC3E}">
        <p14:creationId xmlns:p14="http://schemas.microsoft.com/office/powerpoint/2010/main" val="42726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rot="1481687">
            <a:off x="5823074" y="1530704"/>
            <a:ext cx="2657181" cy="3754857"/>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3414860" y="193746"/>
            <a:ext cx="2523535"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教材</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5350" r="15350"/>
          <a:stretch/>
        </p:blipFill>
        <p:spPr>
          <a:xfrm rot="20331139">
            <a:off x="703719" y="1601900"/>
            <a:ext cx="2749840" cy="3968078"/>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14001" r="14001"/>
          <a:stretch/>
        </p:blipFill>
        <p:spPr>
          <a:xfrm>
            <a:off x="3151838" y="1124744"/>
            <a:ext cx="2959093" cy="4109908"/>
          </a:xfrm>
          <a:prstGeom prst="rect">
            <a:avLst/>
          </a:prstGeom>
        </p:spPr>
      </p:pic>
      <p:sp>
        <p:nvSpPr>
          <p:cNvPr id="13" name="对角圆角矩形 12"/>
          <p:cNvSpPr/>
          <p:nvPr/>
        </p:nvSpPr>
        <p:spPr>
          <a:xfrm>
            <a:off x="427923" y="5177465"/>
            <a:ext cx="1728192" cy="494065"/>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赵德仁</a:t>
            </a:r>
          </a:p>
        </p:txBody>
      </p:sp>
      <p:sp>
        <p:nvSpPr>
          <p:cNvPr id="15" name="对角圆角矩形 14"/>
          <p:cNvSpPr/>
          <p:nvPr/>
        </p:nvSpPr>
        <p:spPr>
          <a:xfrm>
            <a:off x="6973422" y="5183770"/>
            <a:ext cx="1728192" cy="494065"/>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李克友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2690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395536" y="836712"/>
            <a:ext cx="7848872" cy="5472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人造器官照样用</a:t>
            </a:r>
            <a:endParaRPr lang="zh-CN" altLang="en-US" sz="2800" dirty="0">
              <a:latin typeface="楷体" panose="02010609060101010101" pitchFamily="49" charset="-122"/>
              <a:ea typeface="楷体" panose="02010609060101010101" pitchFamily="49" charset="-122"/>
            </a:endParaRPr>
          </a:p>
        </p:txBody>
      </p:sp>
      <p:grpSp>
        <p:nvGrpSpPr>
          <p:cNvPr id="14" name="Group 5"/>
          <p:cNvGrpSpPr>
            <a:grpSpLocks/>
          </p:cNvGrpSpPr>
          <p:nvPr/>
        </p:nvGrpSpPr>
        <p:grpSpPr bwMode="auto">
          <a:xfrm>
            <a:off x="484777" y="1881634"/>
            <a:ext cx="3506787" cy="3273425"/>
            <a:chOff x="793" y="1117"/>
            <a:chExt cx="2209" cy="2062"/>
          </a:xfrm>
        </p:grpSpPr>
        <p:pic>
          <p:nvPicPr>
            <p:cNvPr id="17" name="Picture 6" descr="enshi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117"/>
              <a:ext cx="1800" cy="1860"/>
            </a:xfrm>
            <a:prstGeom prst="rect">
              <a:avLst/>
            </a:prstGeom>
            <a:noFill/>
            <a:ln w="76200" cmpd="tri">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 y="1979"/>
              <a:ext cx="1200" cy="1200"/>
            </a:xfrm>
            <a:prstGeom prst="rect">
              <a:avLst/>
            </a:prstGeom>
            <a:noFill/>
            <a:ln w="57150" cmpd="thinThick">
              <a:solidFill>
                <a:srgbClr val="33CC33"/>
              </a:solidFill>
              <a:miter lim="800000"/>
              <a:headEnd/>
              <a:tailEnd/>
            </a:ln>
            <a:extLst>
              <a:ext uri="{909E8E84-426E-40DD-AFC4-6F175D3DCCD1}">
                <a14:hiddenFill xmlns:a14="http://schemas.microsoft.com/office/drawing/2010/main">
                  <a:solidFill>
                    <a:srgbClr val="FFFFFF"/>
                  </a:solidFill>
                </a14:hiddenFill>
              </a:ext>
            </a:extLst>
          </p:spPr>
        </p:pic>
      </p:grpSp>
      <p:sp>
        <p:nvSpPr>
          <p:cNvPr id="19" name="Rectangle 3"/>
          <p:cNvSpPr txBox="1">
            <a:spLocks noChangeArrowheads="1"/>
          </p:cNvSpPr>
          <p:nvPr/>
        </p:nvSpPr>
        <p:spPr bwMode="auto">
          <a:xfrm>
            <a:off x="1806370" y="5416515"/>
            <a:ext cx="1512887" cy="5762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Font typeface="Wingdings" panose="05000000000000000000" pitchFamily="2" charset="2"/>
              <a:buNone/>
            </a:pPr>
            <a:r>
              <a:rPr lang="zh-CN" altLang="en-US" sz="2800" dirty="0">
                <a:solidFill>
                  <a:schemeClr val="hlink"/>
                </a:solidFill>
              </a:rPr>
              <a:t>人工心</a:t>
            </a:r>
          </a:p>
        </p:txBody>
      </p:sp>
      <p:graphicFrame>
        <p:nvGraphicFramePr>
          <p:cNvPr id="20" name="Object 4"/>
          <p:cNvGraphicFramePr>
            <a:graphicFrameLocks noChangeAspect="1"/>
          </p:cNvGraphicFramePr>
          <p:nvPr>
            <p:extLst>
              <p:ext uri="{D42A27DB-BD31-4B8C-83A1-F6EECF244321}">
                <p14:modId xmlns:p14="http://schemas.microsoft.com/office/powerpoint/2010/main" val="2933150017"/>
              </p:ext>
            </p:extLst>
          </p:nvPr>
        </p:nvGraphicFramePr>
        <p:xfrm>
          <a:off x="4237974" y="1881634"/>
          <a:ext cx="4464050" cy="3459162"/>
        </p:xfrm>
        <a:graphic>
          <a:graphicData uri="http://schemas.openxmlformats.org/presentationml/2006/ole">
            <mc:AlternateContent xmlns:mc="http://schemas.openxmlformats.org/markup-compatibility/2006">
              <mc:Choice xmlns:v="urn:schemas-microsoft-com:vml" Requires="v">
                <p:oleObj spid="_x0000_s17518" name="Image" r:id="rId6" imgW="5422222" imgH="4203175" progId="Photoshop.Image.7">
                  <p:embed/>
                </p:oleObj>
              </mc:Choice>
              <mc:Fallback>
                <p:oleObj name="Image" r:id="rId6" imgW="5422222" imgH="4203175" progId="Photoshop.Image.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7974" y="1881634"/>
                        <a:ext cx="4464050" cy="3459162"/>
                      </a:xfrm>
                      <a:prstGeom prst="rect">
                        <a:avLst/>
                      </a:prstGeom>
                      <a:noFill/>
                      <a:ln w="76200" cmpd="tri">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8"/>
          <p:cNvSpPr txBox="1">
            <a:spLocks noChangeArrowheads="1"/>
          </p:cNvSpPr>
          <p:nvPr/>
        </p:nvSpPr>
        <p:spPr bwMode="auto">
          <a:xfrm>
            <a:off x="5739749" y="5734435"/>
            <a:ext cx="1460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zh-CN" altLang="en-US" sz="2800" dirty="0">
                <a:effectLst>
                  <a:outerShdw blurRad="38100" dist="38100" dir="2700000" algn="tl">
                    <a:srgbClr val="000000"/>
                  </a:outerShdw>
                </a:effectLst>
                <a:latin typeface="Garamond" panose="02020404030301010803" pitchFamily="18" charset="0"/>
                <a:ea typeface="楷体_GB2312" pitchFamily="49" charset="-122"/>
              </a:rPr>
              <a:t>人工肺</a:t>
            </a:r>
          </a:p>
        </p:txBody>
      </p:sp>
    </p:spTree>
    <p:extLst>
      <p:ext uri="{BB962C8B-B14F-4D97-AF65-F5344CB8AC3E}">
        <p14:creationId xmlns:p14="http://schemas.microsoft.com/office/powerpoint/2010/main" val="363563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2849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539552" y="836712"/>
            <a:ext cx="7848872" cy="5472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新一代的</a:t>
            </a:r>
            <a:r>
              <a:rPr kumimoji="1" lang="en-US" altLang="zh-CN" sz="2800" dirty="0">
                <a:latin typeface="楷体" panose="02010609060101010101" pitchFamily="49" charset="-122"/>
                <a:ea typeface="楷体" panose="02010609060101010101" pitchFamily="49" charset="-122"/>
              </a:rPr>
              <a:t>OLED</a:t>
            </a:r>
            <a:r>
              <a:rPr kumimoji="1" lang="zh-CN" altLang="en-US" sz="2800" dirty="0">
                <a:latin typeface="楷体" panose="02010609060101010101" pitchFamily="49" charset="-122"/>
                <a:ea typeface="楷体" panose="02010609060101010101" pitchFamily="49" charset="-122"/>
              </a:rPr>
              <a:t>显示器</a:t>
            </a:r>
            <a:endParaRPr lang="zh-CN" altLang="en-US" sz="2800" dirty="0">
              <a:latin typeface="楷体" panose="02010609060101010101" pitchFamily="49" charset="-122"/>
              <a:ea typeface="楷体" panose="02010609060101010101" pitchFamily="49" charset="-122"/>
            </a:endParaRPr>
          </a:p>
        </p:txBody>
      </p:sp>
      <p:sp>
        <p:nvSpPr>
          <p:cNvPr id="3" name="矩形 2"/>
          <p:cNvSpPr/>
          <p:nvPr/>
        </p:nvSpPr>
        <p:spPr>
          <a:xfrm>
            <a:off x="971601" y="2080299"/>
            <a:ext cx="4164681" cy="2554545"/>
          </a:xfrm>
          <a:prstGeom prst="rect">
            <a:avLst/>
          </a:prstGeom>
        </p:spPr>
        <p:txBody>
          <a:bodyPr wrap="square">
            <a:spAutoFit/>
          </a:bodyPr>
          <a:lstStyle/>
          <a:p>
            <a:pPr>
              <a:spcBef>
                <a:spcPts val="1200"/>
              </a:spcBef>
            </a:pPr>
            <a:r>
              <a:rPr lang="zh-CN" altLang="en-US" sz="2800" dirty="0">
                <a:latin typeface="楷体" panose="02010609060101010101" pitchFamily="49" charset="-122"/>
                <a:ea typeface="楷体" panose="02010609060101010101" pitchFamily="49" charset="-122"/>
              </a:rPr>
              <a:t>一种能折叠的有机平板显示器(OLED)</a:t>
            </a:r>
          </a:p>
          <a:p>
            <a:pPr>
              <a:spcBef>
                <a:spcPts val="1200"/>
              </a:spcBef>
            </a:pPr>
            <a:r>
              <a:rPr lang="zh-CN" altLang="en-US" sz="2800" dirty="0">
                <a:latin typeface="楷体" panose="02010609060101010101" pitchFamily="49" charset="-122"/>
                <a:ea typeface="楷体" panose="02010609060101010101" pitchFamily="49" charset="-122"/>
              </a:rPr>
              <a:t>同液晶显示器相比</a:t>
            </a:r>
          </a:p>
          <a:p>
            <a:pPr>
              <a:spcBef>
                <a:spcPts val="1200"/>
              </a:spcBef>
            </a:pPr>
            <a:r>
              <a:rPr lang="zh-CN" altLang="en-US" sz="2800" dirty="0">
                <a:latin typeface="楷体" panose="02010609060101010101" pitchFamily="49" charset="-122"/>
                <a:ea typeface="楷体" panose="02010609060101010101" pitchFamily="49" charset="-122"/>
              </a:rPr>
              <a:t>电耗小、亮度高、视角大、厚度小、重量轻、可折叠</a:t>
            </a:r>
          </a:p>
        </p:txBody>
      </p:sp>
      <p:pic>
        <p:nvPicPr>
          <p:cNvPr id="15" name="Picture 4" descr="50200000000000686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322" y="2132092"/>
            <a:ext cx="2532062" cy="3816350"/>
          </a:xfrm>
          <a:prstGeom prst="rect">
            <a:avLst/>
          </a:prstGeom>
          <a:noFill/>
          <a:ln w="76200" cmpd="tri">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t="22445" b="29601"/>
          <a:stretch/>
        </p:blipFill>
        <p:spPr>
          <a:xfrm>
            <a:off x="762514" y="4724306"/>
            <a:ext cx="4572000" cy="1224136"/>
          </a:xfrm>
          <a:prstGeom prst="rect">
            <a:avLst/>
          </a:prstGeom>
        </p:spPr>
      </p:pic>
    </p:spTree>
    <p:extLst>
      <p:ext uri="{BB962C8B-B14F-4D97-AF65-F5344CB8AC3E}">
        <p14:creationId xmlns:p14="http://schemas.microsoft.com/office/powerpoint/2010/main" val="292819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21942"/>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356992"/>
            <a:ext cx="4867275" cy="330517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45" y="1052737"/>
            <a:ext cx="4320480" cy="288032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955" y="1062419"/>
            <a:ext cx="3799232" cy="2124116"/>
          </a:xfrm>
          <a:prstGeom prst="rect">
            <a:avLst/>
          </a:prstGeom>
        </p:spPr>
      </p:pic>
    </p:spTree>
    <p:extLst>
      <p:ext uri="{BB962C8B-B14F-4D97-AF65-F5344CB8AC3E}">
        <p14:creationId xmlns:p14="http://schemas.microsoft.com/office/powerpoint/2010/main" val="142365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35496" y="0"/>
            <a:ext cx="36724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 </a:t>
            </a:r>
            <a:r>
              <a:rPr lang="zh-CN" altLang="en-US" sz="2800" dirty="0">
                <a:latin typeface="Arial" panose="020B0604020202020204" pitchFamily="34" charset="0"/>
                <a:cs typeface="Arial" panose="020B0604020202020204" pitchFamily="34" charset="0"/>
              </a:rPr>
              <a:t>高分子合成发展</a:t>
            </a:r>
          </a:p>
        </p:txBody>
      </p:sp>
      <p:sp>
        <p:nvSpPr>
          <p:cNvPr id="6" name="对角圆角矩形 5"/>
          <p:cNvSpPr/>
          <p:nvPr/>
        </p:nvSpPr>
        <p:spPr>
          <a:xfrm>
            <a:off x="467544" y="764704"/>
            <a:ext cx="8136904"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强度高</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复合材料汽车、飞机、游艇</a:t>
            </a:r>
            <a:endParaRPr lang="zh-CN" altLang="en-US" sz="2800" dirty="0">
              <a:latin typeface="楷体" panose="02010609060101010101" pitchFamily="49" charset="-122"/>
              <a:ea typeface="楷体" panose="02010609060101010101" pitchFamily="49" charset="-122"/>
            </a:endParaRPr>
          </a:p>
        </p:txBody>
      </p:sp>
      <p:pic>
        <p:nvPicPr>
          <p:cNvPr id="11" name="Picture 3" descr="plastic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438" y="1869232"/>
            <a:ext cx="3505200" cy="2325012"/>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pic>
      <p:pic>
        <p:nvPicPr>
          <p:cNvPr id="10" name="Picture 4" descr="Large confet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488" y="1908244"/>
            <a:ext cx="3505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D128cyjt1">
            <a:hlinkClick r:id="rId5" tooltip="点击放大"/>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4289937"/>
            <a:ext cx="3508720" cy="2163399"/>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2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5094673"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高分子材料的生产与消费</a:t>
            </a:r>
          </a:p>
        </p:txBody>
      </p:sp>
      <p:pic>
        <p:nvPicPr>
          <p:cNvPr id="4" name="图片 3"/>
          <p:cNvPicPr>
            <a:picLocks noChangeAspect="1"/>
          </p:cNvPicPr>
          <p:nvPr/>
        </p:nvPicPr>
        <p:blipFill rotWithShape="1">
          <a:blip r:embed="rId3"/>
          <a:srcRect l="12919" t="26375" r="12921"/>
          <a:stretch/>
        </p:blipFill>
        <p:spPr>
          <a:xfrm>
            <a:off x="84408" y="1052736"/>
            <a:ext cx="9030563" cy="5040560"/>
          </a:xfrm>
          <a:prstGeom prst="rect">
            <a:avLst/>
          </a:prstGeom>
        </p:spPr>
      </p:pic>
    </p:spTree>
    <p:extLst>
      <p:ext uri="{BB962C8B-B14F-4D97-AF65-F5344CB8AC3E}">
        <p14:creationId xmlns:p14="http://schemas.microsoft.com/office/powerpoint/2010/main" val="34973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39793"/>
            <a:ext cx="5094673"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高分子材料的生产与消费</a:t>
            </a:r>
          </a:p>
        </p:txBody>
      </p:sp>
      <p:pic>
        <p:nvPicPr>
          <p:cNvPr id="3" name="图片 2"/>
          <p:cNvPicPr>
            <a:picLocks noChangeAspect="1"/>
          </p:cNvPicPr>
          <p:nvPr/>
        </p:nvPicPr>
        <p:blipFill rotWithShape="1">
          <a:blip r:embed="rId3"/>
          <a:srcRect l="19008" t="28223" r="38378" b="19926"/>
          <a:stretch/>
        </p:blipFill>
        <p:spPr>
          <a:xfrm>
            <a:off x="404482" y="980728"/>
            <a:ext cx="4546585" cy="2952328"/>
          </a:xfrm>
          <a:prstGeom prst="rect">
            <a:avLst/>
          </a:prstGeom>
        </p:spPr>
      </p:pic>
      <p:pic>
        <p:nvPicPr>
          <p:cNvPr id="5" name="图片 4"/>
          <p:cNvPicPr>
            <a:picLocks noChangeAspect="1"/>
          </p:cNvPicPr>
          <p:nvPr/>
        </p:nvPicPr>
        <p:blipFill rotWithShape="1">
          <a:blip r:embed="rId4"/>
          <a:srcRect l="25096" t="40667" r="42252" b="24074"/>
          <a:stretch/>
        </p:blipFill>
        <p:spPr>
          <a:xfrm>
            <a:off x="4895527" y="1196752"/>
            <a:ext cx="4248473" cy="2448272"/>
          </a:xfrm>
          <a:prstGeom prst="rect">
            <a:avLst/>
          </a:prstGeom>
        </p:spPr>
      </p:pic>
      <p:sp>
        <p:nvSpPr>
          <p:cNvPr id="6" name="矩形 5"/>
          <p:cNvSpPr/>
          <p:nvPr/>
        </p:nvSpPr>
        <p:spPr>
          <a:xfrm>
            <a:off x="5652120" y="3789040"/>
            <a:ext cx="3005951" cy="369332"/>
          </a:xfrm>
          <a:prstGeom prst="rect">
            <a:avLst/>
          </a:prstGeom>
        </p:spPr>
        <p:txBody>
          <a:bodyPr wrap="none">
            <a:spAutoFit/>
          </a:bodyPr>
          <a:lstStyle/>
          <a:p>
            <a:r>
              <a:rPr lang="zh-CN" altLang="en-US" dirty="0"/>
              <a:t>世界天然橡胶</a:t>
            </a:r>
            <a:r>
              <a:rPr lang="en-US" altLang="zh-CN" dirty="0"/>
              <a:t>2012</a:t>
            </a:r>
            <a:r>
              <a:rPr lang="zh-CN" altLang="en-US" dirty="0"/>
              <a:t>消费分布</a:t>
            </a:r>
          </a:p>
        </p:txBody>
      </p:sp>
      <p:pic>
        <p:nvPicPr>
          <p:cNvPr id="7" name="图片 6"/>
          <p:cNvPicPr>
            <a:picLocks noChangeAspect="1"/>
          </p:cNvPicPr>
          <p:nvPr/>
        </p:nvPicPr>
        <p:blipFill rotWithShape="1">
          <a:blip r:embed="rId5"/>
          <a:srcRect l="19522" t="26228" r="39053" b="25924"/>
          <a:stretch/>
        </p:blipFill>
        <p:spPr>
          <a:xfrm>
            <a:off x="629454" y="3973706"/>
            <a:ext cx="4183307" cy="2565761"/>
          </a:xfrm>
          <a:prstGeom prst="rect">
            <a:avLst/>
          </a:prstGeom>
        </p:spPr>
      </p:pic>
      <p:sp>
        <p:nvSpPr>
          <p:cNvPr id="8" name="矩形 7"/>
          <p:cNvSpPr/>
          <p:nvPr/>
        </p:nvSpPr>
        <p:spPr>
          <a:xfrm>
            <a:off x="4644008" y="5517232"/>
            <a:ext cx="4176464" cy="369332"/>
          </a:xfrm>
          <a:prstGeom prst="rect">
            <a:avLst/>
          </a:prstGeom>
        </p:spPr>
        <p:txBody>
          <a:bodyPr wrap="square">
            <a:spAutoFit/>
          </a:bodyPr>
          <a:lstStyle/>
          <a:p>
            <a:r>
              <a:rPr lang="zh-CN" altLang="en-US" dirty="0">
                <a:solidFill>
                  <a:srgbClr val="000000"/>
                </a:solidFill>
                <a:latin typeface="SimHei" panose="02010609060101010101" pitchFamily="49" charset="-122"/>
                <a:ea typeface="SimHei" panose="02010609060101010101" pitchFamily="49" charset="-122"/>
              </a:rPr>
              <a:t>世界合成橡胶</a:t>
            </a:r>
            <a:r>
              <a:rPr lang="en-US" altLang="zh-CN" dirty="0">
                <a:solidFill>
                  <a:srgbClr val="000000"/>
                </a:solidFill>
                <a:latin typeface="Cambria" panose="02040503050406030204" pitchFamily="18" charset="0"/>
              </a:rPr>
              <a:t>2010</a:t>
            </a:r>
            <a:r>
              <a:rPr lang="zh-CN" altLang="en-US" dirty="0">
                <a:solidFill>
                  <a:srgbClr val="000000"/>
                </a:solidFill>
                <a:latin typeface="SimHei" panose="02010609060101010101" pitchFamily="49" charset="-122"/>
                <a:ea typeface="SimHei" panose="02010609060101010101" pitchFamily="49" charset="-122"/>
              </a:rPr>
              <a:t>年产能分布（万吨）</a:t>
            </a:r>
            <a:endParaRPr lang="zh-CN" altLang="en-US" b="0" i="0" dirty="0">
              <a:solidFill>
                <a:srgbClr val="000000"/>
              </a:solidFill>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62617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35165"/>
            <a:ext cx="5094673"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高分子材料的生产与消费</a:t>
            </a:r>
          </a:p>
        </p:txBody>
      </p:sp>
      <p:sp>
        <p:nvSpPr>
          <p:cNvPr id="9" name="矩形 8"/>
          <p:cNvSpPr/>
          <p:nvPr/>
        </p:nvSpPr>
        <p:spPr>
          <a:xfrm>
            <a:off x="467544" y="1052736"/>
            <a:ext cx="3456384" cy="2677656"/>
          </a:xfrm>
          <a:prstGeom prst="rect">
            <a:avLst/>
          </a:prstGeom>
        </p:spPr>
        <p:txBody>
          <a:bodyPr wrap="square">
            <a:spAutoFit/>
          </a:bodyPr>
          <a:lstStyle/>
          <a:p>
            <a:r>
              <a:rPr lang="zh-CN" altLang="en-US" sz="2400" dirty="0"/>
              <a:t>据美国《Fiber Organon》最新统计，2014 年世界合成纤维生产前 15 名国家和地区的生产量合计占世界总产量的 97</a:t>
            </a:r>
            <a:r>
              <a:rPr lang="en-US" altLang="zh-CN" sz="2400" dirty="0"/>
              <a:t>.</a:t>
            </a:r>
            <a:r>
              <a:rPr lang="zh-CN" altLang="en-US" sz="2400" dirty="0"/>
              <a:t>3% ，生产能力合计占世界总生产能力的 97</a:t>
            </a:r>
            <a:r>
              <a:rPr lang="en-US" altLang="zh-CN" sz="2400" dirty="0"/>
              <a:t>.</a:t>
            </a:r>
            <a:r>
              <a:rPr lang="zh-CN" altLang="en-US" sz="2400" dirty="0"/>
              <a:t>3% </a:t>
            </a:r>
          </a:p>
        </p:txBody>
      </p:sp>
      <p:pic>
        <p:nvPicPr>
          <p:cNvPr id="10" name="图片 9"/>
          <p:cNvPicPr>
            <a:picLocks noChangeAspect="1"/>
          </p:cNvPicPr>
          <p:nvPr/>
        </p:nvPicPr>
        <p:blipFill>
          <a:blip r:embed="rId3"/>
          <a:stretch>
            <a:fillRect/>
          </a:stretch>
        </p:blipFill>
        <p:spPr>
          <a:xfrm>
            <a:off x="4155709" y="1047485"/>
            <a:ext cx="4664763" cy="5621875"/>
          </a:xfrm>
          <a:prstGeom prst="rect">
            <a:avLst/>
          </a:prstGeom>
        </p:spPr>
      </p:pic>
    </p:spTree>
    <p:extLst>
      <p:ext uri="{BB962C8B-B14F-4D97-AF65-F5344CB8AC3E}">
        <p14:creationId xmlns:p14="http://schemas.microsoft.com/office/powerpoint/2010/main" val="15665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0"/>
            <a:ext cx="4302585"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高分子合成工艺过程</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4141"/>
          <a:stretch/>
        </p:blipFill>
        <p:spPr>
          <a:xfrm>
            <a:off x="4211960" y="2996952"/>
            <a:ext cx="4576294" cy="35444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203" y="908720"/>
            <a:ext cx="3356992" cy="3356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5675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4302585"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高分子合成工艺过程</a:t>
            </a:r>
          </a:p>
        </p:txBody>
      </p:sp>
      <p:sp>
        <p:nvSpPr>
          <p:cNvPr id="10" name="弧形 9"/>
          <p:cNvSpPr/>
          <p:nvPr/>
        </p:nvSpPr>
        <p:spPr>
          <a:xfrm>
            <a:off x="3452799" y="2525824"/>
            <a:ext cx="2239669" cy="2239669"/>
          </a:xfrm>
          <a:prstGeom prst="arc">
            <a:avLst>
              <a:gd name="adj1" fmla="val 55917"/>
              <a:gd name="adj2" fmla="val 2669769"/>
            </a:avLst>
          </a:prstGeom>
          <a:noFill/>
          <a:ln w="1047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1" name="弧形 10"/>
          <p:cNvSpPr/>
          <p:nvPr/>
        </p:nvSpPr>
        <p:spPr>
          <a:xfrm>
            <a:off x="3330584" y="2405979"/>
            <a:ext cx="2479358" cy="2479359"/>
          </a:xfrm>
          <a:prstGeom prst="arc">
            <a:avLst>
              <a:gd name="adj1" fmla="val 2734854"/>
              <a:gd name="adj2" fmla="val 5370879"/>
            </a:avLst>
          </a:prstGeom>
          <a:noFill/>
          <a:ln w="104775"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lumMod val="75000"/>
                  <a:lumOff val="25000"/>
                </a:prstClr>
              </a:solidFill>
              <a:effectLst/>
              <a:uLnTx/>
              <a:uFillTx/>
              <a:latin typeface="Calibri"/>
              <a:ea typeface="微软雅黑"/>
            </a:endParaRPr>
          </a:p>
        </p:txBody>
      </p:sp>
      <p:sp>
        <p:nvSpPr>
          <p:cNvPr id="12" name="弧形 11"/>
          <p:cNvSpPr/>
          <p:nvPr/>
        </p:nvSpPr>
        <p:spPr>
          <a:xfrm>
            <a:off x="3570526" y="2648982"/>
            <a:ext cx="1999483" cy="1999483"/>
          </a:xfrm>
          <a:prstGeom prst="arc">
            <a:avLst>
              <a:gd name="adj1" fmla="val 18879951"/>
              <a:gd name="adj2" fmla="val 21566469"/>
            </a:avLst>
          </a:prstGeom>
          <a:noFill/>
          <a:ln w="104775"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3" name="弧形 12"/>
          <p:cNvSpPr/>
          <p:nvPr/>
        </p:nvSpPr>
        <p:spPr>
          <a:xfrm>
            <a:off x="3212984" y="2286008"/>
            <a:ext cx="2719296" cy="2719296"/>
          </a:xfrm>
          <a:prstGeom prst="arc">
            <a:avLst>
              <a:gd name="adj1" fmla="val 5430924"/>
              <a:gd name="adj2" fmla="val 8072649"/>
            </a:avLst>
          </a:prstGeom>
          <a:noFill/>
          <a:ln w="104775"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4" name="弧形 13"/>
          <p:cNvSpPr/>
          <p:nvPr/>
        </p:nvSpPr>
        <p:spPr>
          <a:xfrm>
            <a:off x="3090647" y="2169102"/>
            <a:ext cx="2959234" cy="2959235"/>
          </a:xfrm>
          <a:prstGeom prst="arc">
            <a:avLst>
              <a:gd name="adj1" fmla="val 8111981"/>
              <a:gd name="adj2" fmla="val 10795101"/>
            </a:avLst>
          </a:prstGeom>
          <a:noFill/>
          <a:ln w="104775"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5" name="弧形 14"/>
          <p:cNvSpPr/>
          <p:nvPr/>
        </p:nvSpPr>
        <p:spPr>
          <a:xfrm>
            <a:off x="2972869" y="2049136"/>
            <a:ext cx="3199172" cy="3199172"/>
          </a:xfrm>
          <a:prstGeom prst="arc">
            <a:avLst>
              <a:gd name="adj1" fmla="val 10804401"/>
              <a:gd name="adj2" fmla="val 13478889"/>
            </a:avLst>
          </a:prstGeom>
          <a:noFill/>
          <a:ln w="104775"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6" name="弧形 15"/>
          <p:cNvSpPr/>
          <p:nvPr/>
        </p:nvSpPr>
        <p:spPr>
          <a:xfrm>
            <a:off x="2853077" y="1926104"/>
            <a:ext cx="3439110" cy="3439111"/>
          </a:xfrm>
          <a:prstGeom prst="arc">
            <a:avLst>
              <a:gd name="adj1" fmla="val 13504818"/>
              <a:gd name="adj2" fmla="val 16189975"/>
            </a:avLst>
          </a:prstGeom>
          <a:noFill/>
          <a:ln w="104775"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7" name="弧形 16"/>
          <p:cNvSpPr/>
          <p:nvPr/>
        </p:nvSpPr>
        <p:spPr>
          <a:xfrm>
            <a:off x="3690492" y="2768948"/>
            <a:ext cx="1759544" cy="1759544"/>
          </a:xfrm>
          <a:prstGeom prst="arc">
            <a:avLst>
              <a:gd name="adj1" fmla="val 16201669"/>
              <a:gd name="adj2" fmla="val 18866187"/>
            </a:avLst>
          </a:prstGeom>
          <a:noFill/>
          <a:ln w="1047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a:ea typeface="微软雅黑"/>
            </a:endParaRPr>
          </a:p>
        </p:txBody>
      </p:sp>
      <p:sp>
        <p:nvSpPr>
          <p:cNvPr id="18" name="椭圆 17"/>
          <p:cNvSpPr/>
          <p:nvPr/>
        </p:nvSpPr>
        <p:spPr>
          <a:xfrm>
            <a:off x="3851920" y="2924944"/>
            <a:ext cx="1441424" cy="1441424"/>
          </a:xfrm>
          <a:prstGeom prst="ellipse">
            <a:avLst/>
          </a:prstGeom>
          <a:noFill/>
          <a:ln w="104775"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lumMod val="75000"/>
                  <a:lumOff val="25000"/>
                </a:prstClr>
              </a:solidFill>
              <a:effectLst/>
              <a:uLnTx/>
              <a:uFillTx/>
              <a:latin typeface="Calibri"/>
              <a:ea typeface="微软雅黑"/>
            </a:endParaRPr>
          </a:p>
        </p:txBody>
      </p:sp>
      <p:cxnSp>
        <p:nvCxnSpPr>
          <p:cNvPr id="19" name="直接连接符 18"/>
          <p:cNvCxnSpPr/>
          <p:nvPr/>
        </p:nvCxnSpPr>
        <p:spPr>
          <a:xfrm flipV="1">
            <a:off x="4575179" y="2046412"/>
            <a:ext cx="267362" cy="664933"/>
          </a:xfrm>
          <a:prstGeom prst="line">
            <a:avLst/>
          </a:prstGeom>
          <a:noFill/>
          <a:ln w="6350" cap="flat" cmpd="sng" algn="ctr">
            <a:solidFill>
              <a:srgbClr val="FF0000"/>
            </a:solidFill>
            <a:prstDash val="solid"/>
            <a:tailEnd type="triangle" w="sm" len="lg"/>
          </a:ln>
          <a:effectLst/>
        </p:spPr>
      </p:cxnSp>
      <p:cxnSp>
        <p:nvCxnSpPr>
          <p:cNvPr id="20" name="直接连接符 19"/>
          <p:cNvCxnSpPr/>
          <p:nvPr/>
        </p:nvCxnSpPr>
        <p:spPr>
          <a:xfrm flipV="1">
            <a:off x="5315122" y="2807338"/>
            <a:ext cx="761171" cy="96747"/>
          </a:xfrm>
          <a:prstGeom prst="line">
            <a:avLst/>
          </a:prstGeom>
          <a:noFill/>
          <a:ln w="6350" cap="flat" cmpd="sng" algn="ctr">
            <a:solidFill>
              <a:srgbClr val="F79646"/>
            </a:solidFill>
            <a:prstDash val="solid"/>
            <a:tailEnd type="triangle" w="sm" len="lg"/>
          </a:ln>
          <a:effectLst/>
        </p:spPr>
      </p:cxnSp>
      <p:cxnSp>
        <p:nvCxnSpPr>
          <p:cNvPr id="21" name="直接连接符 20"/>
          <p:cNvCxnSpPr/>
          <p:nvPr/>
        </p:nvCxnSpPr>
        <p:spPr>
          <a:xfrm>
            <a:off x="5747613" y="3670733"/>
            <a:ext cx="657352" cy="122401"/>
          </a:xfrm>
          <a:prstGeom prst="line">
            <a:avLst/>
          </a:prstGeom>
          <a:noFill/>
          <a:ln w="6350" cap="flat" cmpd="sng" algn="ctr">
            <a:solidFill>
              <a:srgbClr val="FFFF00"/>
            </a:solidFill>
            <a:prstDash val="solid"/>
            <a:tailEnd type="triangle" w="sm" len="lg"/>
          </a:ln>
          <a:effectLst/>
        </p:spPr>
      </p:cxnSp>
      <p:cxnSp>
        <p:nvCxnSpPr>
          <p:cNvPr id="22" name="直接连接符 21"/>
          <p:cNvCxnSpPr/>
          <p:nvPr/>
        </p:nvCxnSpPr>
        <p:spPr>
          <a:xfrm>
            <a:off x="2945680" y="1902408"/>
            <a:ext cx="376551" cy="481865"/>
          </a:xfrm>
          <a:prstGeom prst="line">
            <a:avLst/>
          </a:prstGeom>
          <a:noFill/>
          <a:ln w="6350" cap="flat" cmpd="sng" algn="ctr">
            <a:solidFill>
              <a:srgbClr val="C0504D"/>
            </a:solidFill>
            <a:prstDash val="solid"/>
            <a:headEnd type="triangle" w="sm" len="lg"/>
            <a:tailEnd type="none" w="sm" len="lg"/>
          </a:ln>
          <a:effectLst/>
        </p:spPr>
      </p:cxnSp>
      <p:cxnSp>
        <p:nvCxnSpPr>
          <p:cNvPr id="23" name="直接连接符 22"/>
          <p:cNvCxnSpPr/>
          <p:nvPr/>
        </p:nvCxnSpPr>
        <p:spPr>
          <a:xfrm>
            <a:off x="2264022" y="3518151"/>
            <a:ext cx="657352" cy="122401"/>
          </a:xfrm>
          <a:prstGeom prst="line">
            <a:avLst/>
          </a:prstGeom>
          <a:noFill/>
          <a:ln w="6350" cap="flat" cmpd="sng" algn="ctr">
            <a:solidFill>
              <a:srgbClr val="8064A2"/>
            </a:solidFill>
            <a:prstDash val="solid"/>
            <a:headEnd type="triangle" w="sm" len="lg"/>
            <a:tailEnd type="none" w="sm" len="lg"/>
          </a:ln>
          <a:effectLst/>
        </p:spPr>
      </p:cxnSp>
      <p:cxnSp>
        <p:nvCxnSpPr>
          <p:cNvPr id="24" name="直接连接符 23"/>
          <p:cNvCxnSpPr/>
          <p:nvPr/>
        </p:nvCxnSpPr>
        <p:spPr>
          <a:xfrm flipV="1">
            <a:off x="4839787" y="2046412"/>
            <a:ext cx="2651624" cy="6190"/>
          </a:xfrm>
          <a:prstGeom prst="line">
            <a:avLst/>
          </a:prstGeom>
          <a:noFill/>
          <a:ln w="38100" cap="flat" cmpd="sng" algn="ctr">
            <a:solidFill>
              <a:srgbClr val="FF0000"/>
            </a:solidFill>
            <a:prstDash val="sysDot"/>
          </a:ln>
          <a:effectLst/>
        </p:spPr>
      </p:cxnSp>
      <p:cxnSp>
        <p:nvCxnSpPr>
          <p:cNvPr id="25" name="直接连接符 24"/>
          <p:cNvCxnSpPr/>
          <p:nvPr/>
        </p:nvCxnSpPr>
        <p:spPr>
          <a:xfrm flipV="1">
            <a:off x="6079064" y="2807338"/>
            <a:ext cx="1949320" cy="1846"/>
          </a:xfrm>
          <a:prstGeom prst="line">
            <a:avLst/>
          </a:prstGeom>
          <a:noFill/>
          <a:ln w="38100" cap="flat" cmpd="sng" algn="ctr">
            <a:solidFill>
              <a:srgbClr val="F79646"/>
            </a:solidFill>
            <a:prstDash val="sysDot"/>
          </a:ln>
          <a:effectLst/>
        </p:spPr>
      </p:cxnSp>
      <p:cxnSp>
        <p:nvCxnSpPr>
          <p:cNvPr id="26" name="直接连接符 25"/>
          <p:cNvCxnSpPr/>
          <p:nvPr/>
        </p:nvCxnSpPr>
        <p:spPr>
          <a:xfrm>
            <a:off x="6405508" y="3790408"/>
            <a:ext cx="1622876" cy="2726"/>
          </a:xfrm>
          <a:prstGeom prst="line">
            <a:avLst/>
          </a:prstGeom>
          <a:noFill/>
          <a:ln w="38100" cap="flat" cmpd="sng" algn="ctr">
            <a:solidFill>
              <a:srgbClr val="FFFF00"/>
            </a:solidFill>
            <a:prstDash val="sysDot"/>
          </a:ln>
          <a:effectLst/>
        </p:spPr>
      </p:cxnSp>
      <p:cxnSp>
        <p:nvCxnSpPr>
          <p:cNvPr id="27" name="直接连接符 26"/>
          <p:cNvCxnSpPr/>
          <p:nvPr/>
        </p:nvCxnSpPr>
        <p:spPr>
          <a:xfrm flipV="1">
            <a:off x="2780746" y="5712298"/>
            <a:ext cx="1501457" cy="7172"/>
          </a:xfrm>
          <a:prstGeom prst="line">
            <a:avLst/>
          </a:prstGeom>
          <a:noFill/>
          <a:ln w="38100" cap="flat" cmpd="sng" algn="ctr">
            <a:solidFill>
              <a:srgbClr val="00B0F0"/>
            </a:solidFill>
            <a:prstDash val="sysDot"/>
          </a:ln>
          <a:effectLst/>
        </p:spPr>
      </p:cxnSp>
      <p:cxnSp>
        <p:nvCxnSpPr>
          <p:cNvPr id="28" name="直接连接符 27"/>
          <p:cNvCxnSpPr/>
          <p:nvPr/>
        </p:nvCxnSpPr>
        <p:spPr>
          <a:xfrm>
            <a:off x="5849528" y="5049856"/>
            <a:ext cx="1072147" cy="0"/>
          </a:xfrm>
          <a:prstGeom prst="line">
            <a:avLst/>
          </a:prstGeom>
          <a:noFill/>
          <a:ln w="38100" cap="flat" cmpd="sng" algn="ctr">
            <a:solidFill>
              <a:srgbClr val="00B050"/>
            </a:solidFill>
            <a:prstDash val="sysDot"/>
          </a:ln>
          <a:effectLst/>
        </p:spPr>
      </p:cxnSp>
      <p:cxnSp>
        <p:nvCxnSpPr>
          <p:cNvPr id="29" name="直接连接符 28"/>
          <p:cNvCxnSpPr/>
          <p:nvPr/>
        </p:nvCxnSpPr>
        <p:spPr>
          <a:xfrm>
            <a:off x="1641721" y="4815686"/>
            <a:ext cx="1072147" cy="0"/>
          </a:xfrm>
          <a:prstGeom prst="line">
            <a:avLst/>
          </a:prstGeom>
          <a:noFill/>
          <a:ln w="38100" cap="flat" cmpd="sng" algn="ctr">
            <a:solidFill>
              <a:srgbClr val="0070C0"/>
            </a:solidFill>
            <a:prstDash val="sysDot"/>
          </a:ln>
          <a:effectLst/>
        </p:spPr>
      </p:cxnSp>
      <p:cxnSp>
        <p:nvCxnSpPr>
          <p:cNvPr id="30" name="直接连接符 29"/>
          <p:cNvCxnSpPr/>
          <p:nvPr/>
        </p:nvCxnSpPr>
        <p:spPr>
          <a:xfrm>
            <a:off x="1192472" y="3515316"/>
            <a:ext cx="1072147" cy="0"/>
          </a:xfrm>
          <a:prstGeom prst="line">
            <a:avLst/>
          </a:prstGeom>
          <a:noFill/>
          <a:ln w="38100" cap="flat" cmpd="sng" algn="ctr">
            <a:solidFill>
              <a:srgbClr val="8064A2"/>
            </a:solidFill>
            <a:prstDash val="sysDot"/>
          </a:ln>
          <a:effectLst/>
        </p:spPr>
      </p:cxnSp>
      <p:cxnSp>
        <p:nvCxnSpPr>
          <p:cNvPr id="31" name="直接连接符 30"/>
          <p:cNvCxnSpPr/>
          <p:nvPr/>
        </p:nvCxnSpPr>
        <p:spPr>
          <a:xfrm flipV="1">
            <a:off x="1338646" y="1909372"/>
            <a:ext cx="1612436" cy="16732"/>
          </a:xfrm>
          <a:prstGeom prst="line">
            <a:avLst/>
          </a:prstGeom>
          <a:noFill/>
          <a:ln w="38100" cap="flat" cmpd="sng" algn="ctr">
            <a:solidFill>
              <a:srgbClr val="C0504D"/>
            </a:solidFill>
            <a:prstDash val="sysDot"/>
          </a:ln>
          <a:effectLst/>
        </p:spPr>
      </p:cxnSp>
      <p:sp>
        <p:nvSpPr>
          <p:cNvPr id="32" name="TextBox 23"/>
          <p:cNvSpPr txBox="1"/>
          <p:nvPr/>
        </p:nvSpPr>
        <p:spPr>
          <a:xfrm>
            <a:off x="4510693" y="1651256"/>
            <a:ext cx="3295925"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原料准备与精制过程</a:t>
            </a:r>
          </a:p>
        </p:txBody>
      </p:sp>
      <p:sp>
        <p:nvSpPr>
          <p:cNvPr id="33" name="TextBox 24"/>
          <p:cNvSpPr txBox="1"/>
          <p:nvPr/>
        </p:nvSpPr>
        <p:spPr>
          <a:xfrm>
            <a:off x="6076289" y="3390298"/>
            <a:ext cx="2168118"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聚合反应过程</a:t>
            </a:r>
          </a:p>
        </p:txBody>
      </p:sp>
      <p:sp>
        <p:nvSpPr>
          <p:cNvPr id="34" name="TextBox 25"/>
          <p:cNvSpPr txBox="1"/>
          <p:nvPr/>
        </p:nvSpPr>
        <p:spPr>
          <a:xfrm>
            <a:off x="5761080" y="2409482"/>
            <a:ext cx="2483327"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引发剂配制过程</a:t>
            </a:r>
          </a:p>
        </p:txBody>
      </p:sp>
      <p:sp>
        <p:nvSpPr>
          <p:cNvPr id="35" name="TextBox 26"/>
          <p:cNvSpPr txBox="1"/>
          <p:nvPr/>
        </p:nvSpPr>
        <p:spPr>
          <a:xfrm>
            <a:off x="5520436" y="4649746"/>
            <a:ext cx="1730330"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分离过程</a:t>
            </a:r>
          </a:p>
        </p:txBody>
      </p:sp>
      <p:sp>
        <p:nvSpPr>
          <p:cNvPr id="36" name="TextBox 27"/>
          <p:cNvSpPr txBox="1"/>
          <p:nvPr/>
        </p:nvSpPr>
        <p:spPr>
          <a:xfrm>
            <a:off x="2649442" y="5311337"/>
            <a:ext cx="1730330" cy="461665"/>
          </a:xfrm>
          <a:prstGeom prst="rect">
            <a:avLst/>
          </a:prstGeom>
          <a:noFill/>
        </p:spPr>
        <p:txBody>
          <a:bodyPr wrap="square" rtlCol="0" anchor="ctr">
            <a:spAutoFit/>
          </a:bodyPr>
          <a:lstStyle/>
          <a:p>
            <a:pPr algn="r" fontAlgn="auto">
              <a:spcBef>
                <a:spcPts val="0"/>
              </a:spcBef>
              <a:spcAft>
                <a:spcPts val="0"/>
              </a:spcAft>
            </a:pPr>
            <a:r>
              <a:rPr lang="zh-CN" altLang="en-US" sz="2400" dirty="0">
                <a:solidFill>
                  <a:prstClr val="black">
                    <a:lumMod val="75000"/>
                    <a:lumOff val="25000"/>
                  </a:prstClr>
                </a:solidFill>
                <a:latin typeface="Calibri"/>
                <a:ea typeface="微软雅黑"/>
              </a:rPr>
              <a:t>后处理过程</a:t>
            </a:r>
          </a:p>
        </p:txBody>
      </p:sp>
      <p:sp>
        <p:nvSpPr>
          <p:cNvPr id="37" name="TextBox 28"/>
          <p:cNvSpPr txBox="1"/>
          <p:nvPr/>
        </p:nvSpPr>
        <p:spPr>
          <a:xfrm>
            <a:off x="1312957" y="4411987"/>
            <a:ext cx="1730330"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回收过程</a:t>
            </a:r>
          </a:p>
        </p:txBody>
      </p:sp>
      <p:sp>
        <p:nvSpPr>
          <p:cNvPr id="38" name="TextBox 29"/>
          <p:cNvSpPr txBox="1"/>
          <p:nvPr/>
        </p:nvSpPr>
        <p:spPr>
          <a:xfrm>
            <a:off x="863376" y="3068960"/>
            <a:ext cx="1730330"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三废处理</a:t>
            </a:r>
          </a:p>
        </p:txBody>
      </p:sp>
      <p:sp>
        <p:nvSpPr>
          <p:cNvPr id="39" name="TextBox 30"/>
          <p:cNvSpPr txBox="1"/>
          <p:nvPr/>
        </p:nvSpPr>
        <p:spPr>
          <a:xfrm>
            <a:off x="1192472" y="1500782"/>
            <a:ext cx="2013514" cy="461665"/>
          </a:xfrm>
          <a:prstGeom prst="rect">
            <a:avLst/>
          </a:prstGeom>
          <a:noFill/>
        </p:spPr>
        <p:txBody>
          <a:bodyPr wrap="square" rtlCol="0" anchor="ctr">
            <a:spAutoFit/>
          </a:bodyPr>
          <a:lstStyle/>
          <a:p>
            <a:pPr algn="ctr" fontAlgn="auto">
              <a:spcBef>
                <a:spcPts val="0"/>
              </a:spcBef>
              <a:spcAft>
                <a:spcPts val="0"/>
              </a:spcAft>
            </a:pPr>
            <a:r>
              <a:rPr lang="zh-CN" altLang="en-US" sz="2400" dirty="0">
                <a:solidFill>
                  <a:prstClr val="black">
                    <a:lumMod val="75000"/>
                    <a:lumOff val="25000"/>
                  </a:prstClr>
                </a:solidFill>
                <a:latin typeface="Calibri"/>
                <a:ea typeface="微软雅黑"/>
              </a:rPr>
              <a:t>供电、 供水</a:t>
            </a:r>
          </a:p>
        </p:txBody>
      </p:sp>
      <p:cxnSp>
        <p:nvCxnSpPr>
          <p:cNvPr id="40" name="直接连接符 39"/>
          <p:cNvCxnSpPr/>
          <p:nvPr/>
        </p:nvCxnSpPr>
        <p:spPr>
          <a:xfrm flipV="1">
            <a:off x="2720243" y="4725213"/>
            <a:ext cx="761171" cy="96747"/>
          </a:xfrm>
          <a:prstGeom prst="line">
            <a:avLst/>
          </a:prstGeom>
          <a:noFill/>
          <a:ln w="6350" cap="flat" cmpd="sng" algn="ctr">
            <a:solidFill>
              <a:srgbClr val="0070C0"/>
            </a:solidFill>
            <a:prstDash val="solid"/>
            <a:headEnd type="triangle" w="sm" len="lg"/>
            <a:tailEnd type="none" w="sm" len="lg"/>
          </a:ln>
          <a:effectLst/>
        </p:spPr>
      </p:cxnSp>
      <p:cxnSp>
        <p:nvCxnSpPr>
          <p:cNvPr id="41" name="直接连接符 40"/>
          <p:cNvCxnSpPr/>
          <p:nvPr/>
        </p:nvCxnSpPr>
        <p:spPr>
          <a:xfrm flipV="1">
            <a:off x="4284667" y="5054537"/>
            <a:ext cx="267362" cy="664933"/>
          </a:xfrm>
          <a:prstGeom prst="line">
            <a:avLst/>
          </a:prstGeom>
          <a:noFill/>
          <a:ln w="6350" cap="flat" cmpd="sng" algn="ctr">
            <a:solidFill>
              <a:srgbClr val="00B0F0"/>
            </a:solidFill>
            <a:prstDash val="solid"/>
            <a:headEnd type="triangle" w="sm" len="lg"/>
            <a:tailEnd type="none" w="sm" len="lg"/>
          </a:ln>
          <a:effectLst/>
        </p:spPr>
      </p:cxnSp>
      <p:cxnSp>
        <p:nvCxnSpPr>
          <p:cNvPr id="42" name="直接连接符 41"/>
          <p:cNvCxnSpPr/>
          <p:nvPr/>
        </p:nvCxnSpPr>
        <p:spPr>
          <a:xfrm>
            <a:off x="5470022" y="4571167"/>
            <a:ext cx="376551" cy="481865"/>
          </a:xfrm>
          <a:prstGeom prst="line">
            <a:avLst/>
          </a:prstGeom>
          <a:noFill/>
          <a:ln w="6350" cap="flat" cmpd="sng" algn="ctr">
            <a:solidFill>
              <a:srgbClr val="00B050"/>
            </a:solidFill>
            <a:prstDash val="solid"/>
            <a:tailEnd type="triangle" w="sm" len="lg"/>
          </a:ln>
          <a:effectLst/>
        </p:spPr>
      </p:cxnSp>
    </p:spTree>
    <p:extLst>
      <p:ext uri="{BB962C8B-B14F-4D97-AF65-F5344CB8AC3E}">
        <p14:creationId xmlns:p14="http://schemas.microsoft.com/office/powerpoint/2010/main" val="1536639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4302585"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高分子合成工艺过程</a:t>
            </a:r>
          </a:p>
        </p:txBody>
      </p:sp>
      <p:sp>
        <p:nvSpPr>
          <p:cNvPr id="6" name="对角圆角矩形 5"/>
          <p:cNvSpPr/>
          <p:nvPr/>
        </p:nvSpPr>
        <p:spPr>
          <a:xfrm>
            <a:off x="683568" y="980728"/>
            <a:ext cx="7848872" cy="5472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原料准备与精制过程</a:t>
            </a:r>
            <a:r>
              <a:rPr lang="zh-CN" altLang="en-US" sz="2800" dirty="0">
                <a:latin typeface="楷体" panose="02010609060101010101" pitchFamily="49" charset="-122"/>
                <a:ea typeface="楷体" panose="02010609060101010101" pitchFamily="49" charset="-122"/>
              </a:rPr>
              <a:t>：包括单体、溶剂、去离子水等原料的贮存、洗涤、精制、干燥、调整浓度等过程相设备。</a:t>
            </a:r>
          </a:p>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催化剂</a:t>
            </a:r>
            <a:r>
              <a:rPr lang="en-US" altLang="zh-CN" sz="2800" dirty="0">
                <a:solidFill>
                  <a:srgbClr val="C00000"/>
                </a:solidFill>
                <a:latin typeface="楷体" panose="02010609060101010101" pitchFamily="49" charset="-122"/>
                <a:ea typeface="楷体" panose="02010609060101010101" pitchFamily="49" charset="-122"/>
              </a:rPr>
              <a:t>(</a:t>
            </a:r>
            <a:r>
              <a:rPr lang="zh-CN" altLang="en-US" sz="2800" dirty="0">
                <a:solidFill>
                  <a:srgbClr val="C00000"/>
                </a:solidFill>
                <a:latin typeface="楷体" panose="02010609060101010101" pitchFamily="49" charset="-122"/>
                <a:ea typeface="楷体" panose="02010609060101010101" pitchFamily="49" charset="-122"/>
              </a:rPr>
              <a:t>引发剂</a:t>
            </a:r>
            <a:r>
              <a:rPr lang="en-US" altLang="zh-CN" sz="2800" dirty="0">
                <a:solidFill>
                  <a:srgbClr val="C00000"/>
                </a:solidFill>
                <a:latin typeface="楷体" panose="02010609060101010101" pitchFamily="49" charset="-122"/>
                <a:ea typeface="楷体" panose="02010609060101010101" pitchFamily="49" charset="-122"/>
              </a:rPr>
              <a:t>)</a:t>
            </a:r>
            <a:r>
              <a:rPr lang="zh-CN" altLang="en-US" sz="2800" dirty="0">
                <a:solidFill>
                  <a:srgbClr val="C00000"/>
                </a:solidFill>
                <a:latin typeface="楷体" panose="02010609060101010101" pitchFamily="49" charset="-122"/>
                <a:ea typeface="楷体" panose="02010609060101010101" pitchFamily="49" charset="-122"/>
              </a:rPr>
              <a:t>配制过程</a:t>
            </a:r>
            <a:r>
              <a:rPr lang="zh-CN" altLang="en-US" sz="2800" dirty="0">
                <a:latin typeface="楷体" panose="02010609060101010101" pitchFamily="49" charset="-122"/>
                <a:ea typeface="楷体" panose="02010609060101010101" pitchFamily="49" charset="-122"/>
              </a:rPr>
              <a:t>：包括聚合用催化剂、引发剂和助剂的制造、溶解、贮存、调整浓度等过程与设备。</a:t>
            </a:r>
          </a:p>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聚合反应过程</a:t>
            </a:r>
            <a:r>
              <a:rPr lang="zh-CN" altLang="en-US" sz="2800" dirty="0">
                <a:latin typeface="楷体" panose="02010609060101010101" pitchFamily="49" charset="-122"/>
                <a:ea typeface="楷体" panose="02010609060101010101" pitchFamily="49" charset="-122"/>
              </a:rPr>
              <a:t>：包括聚合和以聚合釜为中心的有关热交换设备及反应物料输送过程与设备。</a:t>
            </a:r>
          </a:p>
        </p:txBody>
      </p:sp>
    </p:spTree>
    <p:extLst>
      <p:ext uri="{BB962C8B-B14F-4D97-AF65-F5344CB8AC3E}">
        <p14:creationId xmlns:p14="http://schemas.microsoft.com/office/powerpoint/2010/main" val="616614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1763688" y="479980"/>
            <a:ext cx="5616624" cy="1440160"/>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Arial" panose="020B0604020202020204" pitchFamily="34" charset="0"/>
                <a:ea typeface="+mj-ea"/>
                <a:cs typeface="Arial" panose="020B0604020202020204" pitchFamily="34" charset="0"/>
              </a:rPr>
              <a:t>实验室合成与工厂生产区别</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28" y="2620034"/>
            <a:ext cx="2438740" cy="243874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375" y="2620034"/>
            <a:ext cx="2825190" cy="282519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46" y="3140968"/>
            <a:ext cx="1866347" cy="1866347"/>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0899" y="2348880"/>
            <a:ext cx="3250794" cy="3250794"/>
          </a:xfrm>
          <a:prstGeom prst="rect">
            <a:avLst/>
          </a:prstGeom>
        </p:spPr>
      </p:pic>
    </p:spTree>
    <p:extLst>
      <p:ext uri="{BB962C8B-B14F-4D97-AF65-F5344CB8AC3E}">
        <p14:creationId xmlns:p14="http://schemas.microsoft.com/office/powerpoint/2010/main" val="220945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4302585"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高分子合成工艺过程</a:t>
            </a:r>
          </a:p>
        </p:txBody>
      </p:sp>
      <p:sp>
        <p:nvSpPr>
          <p:cNvPr id="6" name="对角圆角矩形 5"/>
          <p:cNvSpPr/>
          <p:nvPr/>
        </p:nvSpPr>
        <p:spPr>
          <a:xfrm>
            <a:off x="683568" y="980728"/>
            <a:ext cx="7848872" cy="5472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分离过程</a:t>
            </a:r>
            <a:r>
              <a:rPr lang="zh-CN" altLang="en-US" sz="2800" dirty="0">
                <a:latin typeface="楷体" panose="02010609060101010101" pitchFamily="49" charset="-122"/>
                <a:ea typeface="楷体" panose="02010609060101010101" pitchFamily="49" charset="-122"/>
              </a:rPr>
              <a:t>：包括未反应单体的回收、脱除溶剂、催化剂，脱除低聚物等过程与设备。</a:t>
            </a:r>
          </a:p>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聚合物后处理过程</a:t>
            </a:r>
            <a:r>
              <a:rPr lang="zh-CN" altLang="en-US" sz="2800" dirty="0">
                <a:latin typeface="楷体" panose="02010609060101010101" pitchFamily="49" charset="-122"/>
                <a:ea typeface="楷体" panose="02010609060101010101" pitchFamily="49" charset="-122"/>
              </a:rPr>
              <a:t>：包括聚合物的输送、干燥、造粒、均匀化、贮存、包装等过程与设备。</a:t>
            </a:r>
          </a:p>
          <a:p>
            <a:pPr marL="457200" indent="-457200">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回收过程</a:t>
            </a:r>
            <a:r>
              <a:rPr lang="zh-CN" altLang="en-US" sz="2800" dirty="0">
                <a:latin typeface="楷体" panose="02010609060101010101" pitchFamily="49" charset="-122"/>
                <a:ea typeface="楷体" panose="02010609060101010101" pitchFamily="49" charset="-122"/>
              </a:rPr>
              <a:t>：主要是未反应单体和溶剂的回收与精制过程及设备。</a:t>
            </a:r>
          </a:p>
          <a:p>
            <a:pPr marL="457200" indent="-457200">
              <a:spcBef>
                <a:spcPts val="18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此外</a:t>
            </a:r>
            <a:r>
              <a:rPr lang="zh-CN" altLang="en-US" sz="2800" dirty="0">
                <a:solidFill>
                  <a:srgbClr val="C00000"/>
                </a:solidFill>
                <a:latin typeface="楷体" panose="02010609060101010101" pitchFamily="49" charset="-122"/>
                <a:ea typeface="楷体" panose="02010609060101010101" pitchFamily="49" charset="-122"/>
              </a:rPr>
              <a:t>三废处理和公用工程如供电、供气、 供水等设备</a:t>
            </a:r>
            <a:r>
              <a:rPr lang="zh-CN" altLang="en-US" sz="2800" dirty="0">
                <a:latin typeface="楷体" panose="02010609060101010101" pitchFamily="49" charset="-122"/>
                <a:ea typeface="楷体" panose="02010609060101010101" pitchFamily="49" charset="-122"/>
              </a:rPr>
              <a:t>。</a:t>
            </a:r>
          </a:p>
          <a:p>
            <a:pPr marL="457200" indent="-457200">
              <a:spcBef>
                <a:spcPts val="1800"/>
              </a:spcBef>
              <a:buClr>
                <a:srgbClr val="002060"/>
              </a:buClr>
              <a:buFont typeface="Wingdings" panose="05000000000000000000" pitchFamily="2" charset="2"/>
              <a:buChar char="u"/>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65624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4302585"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a:t>
            </a:r>
            <a:r>
              <a:rPr lang="zh-CN" altLang="en-US" sz="2800" dirty="0">
                <a:latin typeface="Arial" panose="020B0604020202020204" pitchFamily="34" charset="0"/>
                <a:ea typeface="+mj-ea"/>
                <a:cs typeface="Arial" panose="020B0604020202020204" pitchFamily="34" charset="0"/>
              </a:rPr>
              <a:t>原料准备与精制过程</a:t>
            </a:r>
          </a:p>
        </p:txBody>
      </p:sp>
      <p:sp>
        <p:nvSpPr>
          <p:cNvPr id="6" name="对角圆角矩形 5"/>
          <p:cNvSpPr/>
          <p:nvPr/>
        </p:nvSpPr>
        <p:spPr>
          <a:xfrm>
            <a:off x="395536" y="980728"/>
            <a:ext cx="8352928" cy="5472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高分子合成工业的最主要原料是单体，其次是有些生产过程中需要加入有机溶剂，都可能含有杂质可能对聚合反应产生不利影响</a:t>
            </a:r>
            <a:r>
              <a:rPr lang="en-US" altLang="zh-CN" sz="2400" dirty="0">
                <a:latin typeface="楷体" panose="02010609060101010101" pitchFamily="49" charset="-122"/>
                <a:ea typeface="楷体" panose="02010609060101010101" pitchFamily="49" charset="-122"/>
              </a:rPr>
              <a:t>(</a:t>
            </a:r>
            <a:r>
              <a:rPr lang="zh-CN" altLang="en-US" sz="2400" dirty="0">
                <a:solidFill>
                  <a:srgbClr val="C00000"/>
                </a:solidFill>
                <a:latin typeface="楷体" panose="02010609060101010101" pitchFamily="49" charset="-122"/>
                <a:ea typeface="楷体" panose="02010609060101010101" pitchFamily="49" charset="-122"/>
              </a:rPr>
              <a:t>单体纯度</a:t>
            </a:r>
            <a:r>
              <a:rPr lang="en-US" altLang="zh-CN" sz="2400" dirty="0">
                <a:solidFill>
                  <a:srgbClr val="C00000"/>
                </a:solidFill>
                <a:latin typeface="楷体" panose="02010609060101010101" pitchFamily="49" charset="-122"/>
                <a:ea typeface="楷体" panose="02010609060101010101" pitchFamily="49" charset="-122"/>
              </a:rPr>
              <a:t>&gt;99%</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单体贮存注意：</a:t>
            </a:r>
          </a:p>
          <a:p>
            <a:pPr>
              <a:spcBef>
                <a:spcPts val="600"/>
              </a:spcBef>
              <a:buClr>
                <a:srgbClr val="002060"/>
              </a:buClr>
            </a:pPr>
            <a:r>
              <a:rPr lang="en-US" altLang="zh-CN" sz="2400" dirty="0">
                <a:latin typeface="楷体" panose="02010609060101010101" pitchFamily="49" charset="-122"/>
                <a:ea typeface="楷体" panose="02010609060101010101" pitchFamily="49" charset="-122"/>
              </a:rPr>
              <a:t>a. </a:t>
            </a:r>
            <a:r>
              <a:rPr lang="zh-CN" altLang="en-US" sz="2400" dirty="0">
                <a:latin typeface="楷体" panose="02010609060101010101" pitchFamily="49" charset="-122"/>
                <a:ea typeface="楷体" panose="02010609060101010101" pitchFamily="49" charset="-122"/>
              </a:rPr>
              <a:t>防止单体与</a:t>
            </a:r>
            <a:r>
              <a:rPr lang="zh-CN" altLang="en-US" sz="2400" dirty="0">
                <a:solidFill>
                  <a:srgbClr val="C00000"/>
                </a:solidFill>
                <a:latin typeface="楷体" panose="02010609060101010101" pitchFamily="49" charset="-122"/>
                <a:ea typeface="楷体" panose="02010609060101010101" pitchFamily="49" charset="-122"/>
              </a:rPr>
              <a:t>空气接触</a:t>
            </a:r>
            <a:r>
              <a:rPr lang="zh-CN" altLang="en-US" sz="2400" dirty="0">
                <a:latin typeface="楷体" panose="02010609060101010101" pitchFamily="49" charset="-122"/>
                <a:ea typeface="楷体" panose="02010609060101010101" pitchFamily="49" charset="-122"/>
              </a:rPr>
              <a:t>产生爆炸、产生过氧化物。</a:t>
            </a:r>
          </a:p>
          <a:p>
            <a:pPr>
              <a:spcBef>
                <a:spcPts val="600"/>
              </a:spcBef>
              <a:buClr>
                <a:srgbClr val="002060"/>
              </a:buClr>
            </a:pPr>
            <a:r>
              <a:rPr lang="en-US" altLang="zh-CN" sz="2400" dirty="0">
                <a:latin typeface="楷体" panose="02010609060101010101" pitchFamily="49" charset="-122"/>
                <a:ea typeface="楷体" panose="02010609060101010101" pitchFamily="49" charset="-122"/>
              </a:rPr>
              <a:t>b. </a:t>
            </a:r>
            <a:r>
              <a:rPr lang="zh-CN" altLang="en-US" sz="2400" dirty="0">
                <a:latin typeface="楷体" panose="02010609060101010101" pitchFamily="49" charset="-122"/>
                <a:ea typeface="楷体" panose="02010609060101010101" pitchFamily="49" charset="-122"/>
              </a:rPr>
              <a:t>提供可靠的措施，保证在任何情况下贮罐不会产生</a:t>
            </a:r>
            <a:r>
              <a:rPr lang="zh-CN" altLang="en-US" sz="2400" dirty="0">
                <a:solidFill>
                  <a:srgbClr val="C00000"/>
                </a:solidFill>
                <a:latin typeface="楷体" panose="02010609060101010101" pitchFamily="49" charset="-122"/>
                <a:ea typeface="楷体" panose="02010609060101010101" pitchFamily="49" charset="-122"/>
              </a:rPr>
              <a:t>过高的压力</a:t>
            </a:r>
            <a:r>
              <a:rPr lang="zh-CN" altLang="en-US" sz="2400" dirty="0">
                <a:latin typeface="楷体" panose="02010609060101010101" pitchFamily="49" charset="-122"/>
                <a:ea typeface="楷体" panose="02010609060101010101" pitchFamily="49" charset="-122"/>
              </a:rPr>
              <a:t>，以免贮罐爆破。贮存气体状态单体的贮罐应当是</a:t>
            </a:r>
            <a:r>
              <a:rPr lang="zh-CN" altLang="en-US" sz="2400" dirty="0">
                <a:solidFill>
                  <a:srgbClr val="C00000"/>
                </a:solidFill>
                <a:latin typeface="楷体" panose="02010609060101010101" pitchFamily="49" charset="-122"/>
                <a:ea typeface="楷体" panose="02010609060101010101" pitchFamily="49" charset="-122"/>
              </a:rPr>
              <a:t>耐压</a:t>
            </a:r>
            <a:r>
              <a:rPr lang="zh-CN" altLang="en-US" sz="2400" dirty="0">
                <a:latin typeface="楷体" panose="02010609060101010101" pitchFamily="49" charset="-122"/>
                <a:ea typeface="楷体" panose="02010609060101010101" pitchFamily="49" charset="-122"/>
              </a:rPr>
              <a:t>容器。贮罐还应当远离反应装置，以减少</a:t>
            </a:r>
            <a:r>
              <a:rPr lang="zh-CN" altLang="en-US" sz="2400" dirty="0">
                <a:solidFill>
                  <a:srgbClr val="C00000"/>
                </a:solidFill>
                <a:latin typeface="楷体" panose="02010609060101010101" pitchFamily="49" charset="-122"/>
                <a:ea typeface="楷体" panose="02010609060101010101" pitchFamily="49" charset="-122"/>
              </a:rPr>
              <a:t>着火</a:t>
            </a:r>
            <a:r>
              <a:rPr lang="zh-CN" altLang="en-US" sz="2400" dirty="0">
                <a:latin typeface="楷体" panose="02010609060101010101" pitchFamily="49" charset="-122"/>
                <a:ea typeface="楷体" panose="02010609060101010101" pitchFamily="49" charset="-122"/>
              </a:rPr>
              <a:t>危险。</a:t>
            </a:r>
          </a:p>
          <a:p>
            <a:pPr>
              <a:spcBef>
                <a:spcPts val="600"/>
              </a:spcBef>
              <a:buClr>
                <a:srgbClr val="002060"/>
              </a:buClr>
            </a:pPr>
            <a:r>
              <a:rPr lang="en-US" altLang="zh-CN" sz="2400" dirty="0">
                <a:latin typeface="楷体" panose="02010609060101010101" pitchFamily="49" charset="-122"/>
                <a:ea typeface="楷体" panose="02010609060101010101" pitchFamily="49" charset="-122"/>
              </a:rPr>
              <a:t>c. </a:t>
            </a:r>
            <a:r>
              <a:rPr lang="zh-CN" altLang="en-US" sz="2400" dirty="0">
                <a:latin typeface="楷体" panose="02010609060101010101" pitchFamily="49" charset="-122"/>
                <a:ea typeface="楷体" panose="02010609060101010101" pitchFamily="49" charset="-122"/>
              </a:rPr>
              <a:t>防止有毒易燃的单体</a:t>
            </a:r>
            <a:r>
              <a:rPr lang="zh-CN" altLang="en-US" sz="2400" dirty="0">
                <a:solidFill>
                  <a:srgbClr val="C00000"/>
                </a:solidFill>
                <a:latin typeface="楷体" panose="02010609060101010101" pitchFamily="49" charset="-122"/>
                <a:ea typeface="楷体" panose="02010609060101010101" pitchFamily="49" charset="-122"/>
              </a:rPr>
              <a:t>泄漏</a:t>
            </a:r>
            <a:r>
              <a:rPr lang="zh-CN" altLang="en-US" sz="2400" dirty="0">
                <a:latin typeface="楷体" panose="02010609060101010101" pitchFamily="49" charset="-122"/>
                <a:ea typeface="楷体" panose="02010609060101010101" pitchFamily="49" charset="-122"/>
              </a:rPr>
              <a:t>出贮罐、管道和泵等输送设备。</a:t>
            </a:r>
          </a:p>
          <a:p>
            <a:pPr>
              <a:spcBef>
                <a:spcPts val="600"/>
              </a:spcBef>
              <a:buClr>
                <a:srgbClr val="002060"/>
              </a:buClr>
            </a:pPr>
            <a:r>
              <a:rPr lang="en-US" altLang="zh-CN" sz="2400" dirty="0">
                <a:latin typeface="楷体" panose="02010609060101010101" pitchFamily="49" charset="-122"/>
                <a:ea typeface="楷体" panose="02010609060101010101" pitchFamily="49" charset="-122"/>
              </a:rPr>
              <a:t>d. </a:t>
            </a:r>
            <a:r>
              <a:rPr lang="zh-CN" altLang="en-US" sz="2400" dirty="0">
                <a:latin typeface="楷体" panose="02010609060101010101" pitchFamily="49" charset="-122"/>
                <a:ea typeface="楷体" panose="02010609060101010101" pitchFamily="49" charset="-122"/>
              </a:rPr>
              <a:t>防止单体贮存中发生</a:t>
            </a:r>
            <a:r>
              <a:rPr lang="zh-CN" altLang="en-US" sz="2400" dirty="0">
                <a:solidFill>
                  <a:srgbClr val="C00000"/>
                </a:solidFill>
                <a:latin typeface="楷体" panose="02010609060101010101" pitchFamily="49" charset="-122"/>
                <a:ea typeface="楷体" panose="02010609060101010101" pitchFamily="49" charset="-122"/>
              </a:rPr>
              <a:t>自聚</a:t>
            </a:r>
            <a:r>
              <a:rPr lang="zh-CN" altLang="en-US" sz="2400" dirty="0">
                <a:latin typeface="楷体" panose="02010609060101010101" pitchFamily="49" charset="-122"/>
                <a:ea typeface="楷体" panose="02010609060101010101" pitchFamily="49" charset="-122"/>
              </a:rPr>
              <a:t>现象，必要时应当添加阻聚剂。使用时用</a:t>
            </a:r>
            <a:r>
              <a:rPr lang="en-US" altLang="zh-CN" sz="2400" dirty="0" err="1">
                <a:latin typeface="楷体" panose="02010609060101010101" pitchFamily="49" charset="-122"/>
                <a:ea typeface="楷体" panose="02010609060101010101" pitchFamily="49" charset="-122"/>
              </a:rPr>
              <a:t>NaOH</a:t>
            </a:r>
            <a:r>
              <a:rPr lang="zh-CN" altLang="en-US" sz="2400" dirty="0">
                <a:latin typeface="楷体" panose="02010609060101010101" pitchFamily="49" charset="-122"/>
                <a:ea typeface="楷体" panose="02010609060101010101" pitchFamily="49" charset="-122"/>
              </a:rPr>
              <a:t>洗涤。</a:t>
            </a:r>
          </a:p>
        </p:txBody>
      </p:sp>
    </p:spTree>
    <p:extLst>
      <p:ext uri="{BB962C8B-B14F-4D97-AF65-F5344CB8AC3E}">
        <p14:creationId xmlns:p14="http://schemas.microsoft.com/office/powerpoint/2010/main" val="44452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1" y="44624"/>
            <a:ext cx="4302585"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a:t>
            </a:r>
            <a:r>
              <a:rPr lang="zh-CN" altLang="en-US" sz="2800" dirty="0">
                <a:latin typeface="Arial" panose="020B0604020202020204" pitchFamily="34" charset="0"/>
                <a:ea typeface="+mj-ea"/>
                <a:cs typeface="Arial" panose="020B0604020202020204" pitchFamily="34" charset="0"/>
              </a:rPr>
              <a:t>原料准备与精制过程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222528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0" y="44624"/>
            <a:ext cx="52386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a:t>
            </a:r>
            <a:r>
              <a:rPr lang="zh-CN" altLang="en-US" sz="2800" dirty="0">
                <a:latin typeface="Arial" panose="020B0604020202020204" pitchFamily="34" charset="0"/>
                <a:ea typeface="+mj-ea"/>
                <a:cs typeface="Arial" panose="020B0604020202020204" pitchFamily="34" charset="0"/>
              </a:rPr>
              <a:t>催化剂</a:t>
            </a:r>
            <a:r>
              <a:rPr lang="en-US" altLang="zh-CN" sz="2800" dirty="0">
                <a:latin typeface="Arial" panose="020B0604020202020204" pitchFamily="34" charset="0"/>
                <a:ea typeface="+mj-ea"/>
                <a:cs typeface="Arial" panose="020B0604020202020204" pitchFamily="34" charset="0"/>
              </a:rPr>
              <a:t>(</a:t>
            </a:r>
            <a:r>
              <a:rPr lang="zh-CN" altLang="en-US" sz="2800" dirty="0">
                <a:latin typeface="Arial" panose="020B0604020202020204" pitchFamily="34" charset="0"/>
                <a:ea typeface="+mj-ea"/>
                <a:cs typeface="Arial" panose="020B0604020202020204" pitchFamily="34" charset="0"/>
              </a:rPr>
              <a:t>或引发剂</a:t>
            </a:r>
            <a:r>
              <a:rPr lang="en-US" altLang="zh-CN" sz="2800" dirty="0">
                <a:latin typeface="Arial" panose="020B0604020202020204" pitchFamily="34" charset="0"/>
                <a:ea typeface="+mj-ea"/>
                <a:cs typeface="Arial" panose="020B0604020202020204" pitchFamily="34" charset="0"/>
              </a:rPr>
              <a:t>)</a:t>
            </a:r>
            <a:r>
              <a:rPr lang="zh-CN" altLang="en-US" sz="2800" dirty="0">
                <a:latin typeface="Arial" panose="020B0604020202020204" pitchFamily="34" charset="0"/>
                <a:ea typeface="+mj-ea"/>
                <a:cs typeface="Arial" panose="020B0604020202020204" pitchFamily="34" charset="0"/>
              </a:rPr>
              <a:t>配制过程</a:t>
            </a:r>
          </a:p>
        </p:txBody>
      </p:sp>
      <p:sp>
        <p:nvSpPr>
          <p:cNvPr id="6" name="对角圆角矩形 5"/>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常用的引发剂是过氧化物和偶氮化合物，过硫酸盐等。</a:t>
            </a:r>
            <a:r>
              <a:rPr lang="zh-CN" altLang="en-US" sz="2400" dirty="0">
                <a:solidFill>
                  <a:srgbClr val="0000FF"/>
                </a:solidFill>
                <a:latin typeface="楷体" panose="02010609060101010101" pitchFamily="49" charset="-122"/>
                <a:ea typeface="楷体" panose="02010609060101010101" pitchFamily="49" charset="-122"/>
              </a:rPr>
              <a:t>常用的催化剂是烷基金属化合物</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400" dirty="0">
                <a:solidFill>
                  <a:srgbClr val="0000FF"/>
                </a:solidFill>
                <a:latin typeface="楷体" panose="02010609060101010101" pitchFamily="49" charset="-122"/>
                <a:ea typeface="楷体" panose="02010609060101010101" pitchFamily="49" charset="-122"/>
              </a:rPr>
              <a:t>如烷基铝，烷基锌等</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400" dirty="0">
                <a:solidFill>
                  <a:srgbClr val="0000FF"/>
                </a:solidFill>
                <a:latin typeface="楷体" panose="02010609060101010101" pitchFamily="49" charset="-122"/>
                <a:ea typeface="楷体" panose="02010609060101010101" pitchFamily="49" charset="-122"/>
              </a:rPr>
              <a:t>，金属卤化物</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400" dirty="0">
                <a:solidFill>
                  <a:srgbClr val="0000FF"/>
                </a:solidFill>
                <a:latin typeface="楷体" panose="02010609060101010101" pitchFamily="49" charset="-122"/>
                <a:ea typeface="楷体" panose="02010609060101010101" pitchFamily="49" charset="-122"/>
              </a:rPr>
              <a:t>如</a:t>
            </a:r>
            <a:r>
              <a:rPr lang="en-US" altLang="zh-CN" sz="2400" dirty="0">
                <a:solidFill>
                  <a:srgbClr val="0000FF"/>
                </a:solidFill>
                <a:latin typeface="楷体" panose="02010609060101010101" pitchFamily="49" charset="-122"/>
                <a:ea typeface="楷体" panose="02010609060101010101" pitchFamily="49" charset="-122"/>
              </a:rPr>
              <a:t>TiCl</a:t>
            </a:r>
            <a:r>
              <a:rPr lang="en-US" altLang="zh-CN" sz="2400" baseline="-25000" dirty="0">
                <a:solidFill>
                  <a:srgbClr val="0000FF"/>
                </a:solidFill>
                <a:latin typeface="楷体" panose="02010609060101010101" pitchFamily="49" charset="-122"/>
                <a:ea typeface="楷体" panose="02010609060101010101" pitchFamily="49" charset="-122"/>
              </a:rPr>
              <a:t>4</a:t>
            </a:r>
            <a:r>
              <a:rPr lang="zh-CN" altLang="en-US" sz="2400" dirty="0">
                <a:solidFill>
                  <a:srgbClr val="0000FF"/>
                </a:solidFill>
                <a:latin typeface="楷体" panose="02010609060101010101" pitchFamily="49" charset="-122"/>
                <a:ea typeface="楷体" panose="02010609060101010101" pitchFamily="49" charset="-122"/>
              </a:rPr>
              <a:t>，</a:t>
            </a:r>
            <a:r>
              <a:rPr lang="en-US" altLang="zh-CN" sz="2400" dirty="0">
                <a:solidFill>
                  <a:srgbClr val="0000FF"/>
                </a:solidFill>
                <a:latin typeface="楷体" panose="02010609060101010101" pitchFamily="49" charset="-122"/>
                <a:ea typeface="楷体" panose="02010609060101010101" pitchFamily="49" charset="-122"/>
              </a:rPr>
              <a:t>TiCl</a:t>
            </a:r>
            <a:r>
              <a:rPr lang="en-US" altLang="zh-CN" sz="2400" baseline="-25000" dirty="0">
                <a:solidFill>
                  <a:srgbClr val="0000FF"/>
                </a:solidFill>
                <a:latin typeface="楷体" panose="02010609060101010101" pitchFamily="49" charset="-122"/>
                <a:ea typeface="楷体" panose="02010609060101010101" pitchFamily="49" charset="-122"/>
              </a:rPr>
              <a:t>3</a:t>
            </a:r>
            <a:r>
              <a:rPr lang="zh-CN" altLang="en-US" sz="2400" dirty="0">
                <a:solidFill>
                  <a:srgbClr val="0000FF"/>
                </a:solidFill>
                <a:latin typeface="楷体" panose="02010609060101010101" pitchFamily="49" charset="-122"/>
                <a:ea typeface="楷体" panose="02010609060101010101" pitchFamily="49" charset="-122"/>
              </a:rPr>
              <a:t>等</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400" dirty="0">
                <a:solidFill>
                  <a:srgbClr val="0000FF"/>
                </a:solidFill>
                <a:latin typeface="楷体" panose="02010609060101010101" pitchFamily="49" charset="-122"/>
                <a:ea typeface="楷体" panose="02010609060101010101" pitchFamily="49" charset="-122"/>
              </a:rPr>
              <a:t>以及路易士酸</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400" dirty="0">
                <a:solidFill>
                  <a:srgbClr val="0000FF"/>
                </a:solidFill>
                <a:latin typeface="楷体" panose="02010609060101010101" pitchFamily="49" charset="-122"/>
                <a:ea typeface="楷体" panose="02010609060101010101" pitchFamily="49" charset="-122"/>
              </a:rPr>
              <a:t>例如</a:t>
            </a:r>
            <a:r>
              <a:rPr lang="en-US" altLang="zh-CN" sz="2400" dirty="0">
                <a:solidFill>
                  <a:srgbClr val="0000FF"/>
                </a:solidFill>
                <a:latin typeface="楷体" panose="02010609060101010101" pitchFamily="49" charset="-122"/>
                <a:ea typeface="楷体" panose="02010609060101010101" pitchFamily="49" charset="-122"/>
              </a:rPr>
              <a:t>BF</a:t>
            </a:r>
            <a:r>
              <a:rPr lang="en-US" altLang="zh-CN" sz="2400" baseline="-25000" dirty="0">
                <a:solidFill>
                  <a:srgbClr val="0000FF"/>
                </a:solidFill>
                <a:latin typeface="楷体" panose="02010609060101010101" pitchFamily="49" charset="-122"/>
                <a:ea typeface="楷体" panose="02010609060101010101" pitchFamily="49" charset="-122"/>
              </a:rPr>
              <a:t>3</a:t>
            </a:r>
            <a:r>
              <a:rPr lang="zh-CN" altLang="en-US" sz="2400" dirty="0">
                <a:solidFill>
                  <a:srgbClr val="0000FF"/>
                </a:solidFill>
                <a:latin typeface="楷体" panose="02010609060101010101" pitchFamily="49" charset="-122"/>
                <a:ea typeface="楷体" panose="02010609060101010101" pitchFamily="49" charset="-122"/>
              </a:rPr>
              <a:t>、</a:t>
            </a:r>
            <a:r>
              <a:rPr lang="en-US" altLang="zh-CN" sz="2400" dirty="0">
                <a:solidFill>
                  <a:srgbClr val="0000FF"/>
                </a:solidFill>
                <a:latin typeface="楷体" panose="02010609060101010101" pitchFamily="49" charset="-122"/>
                <a:ea typeface="楷体" panose="02010609060101010101" pitchFamily="49" charset="-122"/>
              </a:rPr>
              <a:t>SnCl</a:t>
            </a:r>
            <a:r>
              <a:rPr lang="en-US" altLang="zh-CN" sz="2400" baseline="-25000" dirty="0">
                <a:solidFill>
                  <a:srgbClr val="0000FF"/>
                </a:solidFill>
                <a:latin typeface="楷体" panose="02010609060101010101" pitchFamily="49" charset="-122"/>
                <a:ea typeface="楷体" panose="02010609060101010101" pitchFamily="49" charset="-122"/>
              </a:rPr>
              <a:t>4</a:t>
            </a:r>
            <a:r>
              <a:rPr lang="zh-CN" altLang="en-US" sz="2400" dirty="0">
                <a:solidFill>
                  <a:srgbClr val="0000FF"/>
                </a:solidFill>
                <a:latin typeface="楷体" panose="02010609060101010101" pitchFamily="49" charset="-122"/>
                <a:ea typeface="楷体" panose="02010609060101010101" pitchFamily="49" charset="-122"/>
              </a:rPr>
              <a:t>，</a:t>
            </a:r>
            <a:r>
              <a:rPr lang="en-US" altLang="zh-CN" sz="2400" dirty="0">
                <a:solidFill>
                  <a:srgbClr val="0000FF"/>
                </a:solidFill>
                <a:latin typeface="楷体" panose="02010609060101010101" pitchFamily="49" charset="-122"/>
                <a:ea typeface="楷体" panose="02010609060101010101" pitchFamily="49" charset="-122"/>
              </a:rPr>
              <a:t>FeCl</a:t>
            </a:r>
            <a:r>
              <a:rPr lang="en-US" altLang="zh-CN" sz="2400" baseline="-25000" dirty="0">
                <a:solidFill>
                  <a:srgbClr val="0000FF"/>
                </a:solidFill>
                <a:latin typeface="楷体" panose="02010609060101010101" pitchFamily="49" charset="-122"/>
                <a:ea typeface="楷体" panose="02010609060101010101" pitchFamily="49" charset="-122"/>
              </a:rPr>
              <a:t>3</a:t>
            </a:r>
            <a:r>
              <a:rPr lang="zh-CN" altLang="en-US" sz="2400" dirty="0">
                <a:solidFill>
                  <a:srgbClr val="0000FF"/>
                </a:solidFill>
                <a:latin typeface="楷体" panose="02010609060101010101" pitchFamily="49" charset="-122"/>
                <a:ea typeface="楷体" panose="02010609060101010101" pitchFamily="49" charset="-122"/>
              </a:rPr>
              <a:t>等</a:t>
            </a:r>
            <a:r>
              <a:rPr lang="en-US" altLang="zh-CN" sz="2400" dirty="0">
                <a:solidFill>
                  <a:srgbClr val="0000FF"/>
                </a:solidFill>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3000161"/>
            <a:ext cx="5594568" cy="3168352"/>
          </a:xfrm>
          <a:prstGeom prst="rect">
            <a:avLst/>
          </a:prstGeom>
        </p:spPr>
      </p:pic>
      <p:pic>
        <p:nvPicPr>
          <p:cNvPr id="4" name="图片 3"/>
          <p:cNvPicPr>
            <a:picLocks noChangeAspect="1"/>
          </p:cNvPicPr>
          <p:nvPr/>
        </p:nvPicPr>
        <p:blipFill>
          <a:blip r:embed="rId4"/>
          <a:stretch>
            <a:fillRect/>
          </a:stretch>
        </p:blipFill>
        <p:spPr>
          <a:xfrm>
            <a:off x="827584" y="3363409"/>
            <a:ext cx="1766066" cy="1220928"/>
          </a:xfrm>
          <a:prstGeom prst="rect">
            <a:avLst/>
          </a:prstGeom>
        </p:spPr>
      </p:pic>
    </p:spTree>
    <p:extLst>
      <p:ext uri="{BB962C8B-B14F-4D97-AF65-F5344CB8AC3E}">
        <p14:creationId xmlns:p14="http://schemas.microsoft.com/office/powerpoint/2010/main" val="3796016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53390" y="44624"/>
            <a:ext cx="52386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a:t>
            </a:r>
            <a:r>
              <a:rPr lang="zh-CN" altLang="en-US" sz="2800" dirty="0">
                <a:latin typeface="Arial" panose="020B0604020202020204" pitchFamily="34" charset="0"/>
                <a:ea typeface="+mj-ea"/>
                <a:cs typeface="Arial" panose="020B0604020202020204" pitchFamily="34" charset="0"/>
              </a:rPr>
              <a:t>催化剂</a:t>
            </a:r>
            <a:r>
              <a:rPr lang="en-US" altLang="zh-CN" sz="2800" dirty="0">
                <a:latin typeface="Arial" panose="020B0604020202020204" pitchFamily="34" charset="0"/>
                <a:ea typeface="+mj-ea"/>
                <a:cs typeface="Arial" panose="020B0604020202020204" pitchFamily="34" charset="0"/>
              </a:rPr>
              <a:t>(</a:t>
            </a:r>
            <a:r>
              <a:rPr lang="zh-CN" altLang="en-US" sz="2800" dirty="0">
                <a:latin typeface="Arial" panose="020B0604020202020204" pitchFamily="34" charset="0"/>
                <a:ea typeface="+mj-ea"/>
                <a:cs typeface="Arial" panose="020B0604020202020204" pitchFamily="34" charset="0"/>
              </a:rPr>
              <a:t>或引发剂</a:t>
            </a:r>
            <a:r>
              <a:rPr lang="en-US" altLang="zh-CN" sz="2800" dirty="0">
                <a:latin typeface="Arial" panose="020B0604020202020204" pitchFamily="34" charset="0"/>
                <a:ea typeface="+mj-ea"/>
                <a:cs typeface="Arial" panose="020B0604020202020204" pitchFamily="34" charset="0"/>
              </a:rPr>
              <a:t>)</a:t>
            </a:r>
            <a:r>
              <a:rPr lang="zh-CN" altLang="en-US" sz="2800" dirty="0">
                <a:latin typeface="Arial" panose="020B0604020202020204" pitchFamily="34" charset="0"/>
                <a:ea typeface="+mj-ea"/>
                <a:cs typeface="Arial" panose="020B0604020202020204" pitchFamily="34" charset="0"/>
              </a:rPr>
              <a:t>配制过程</a:t>
            </a:r>
          </a:p>
        </p:txBody>
      </p:sp>
      <p:sp>
        <p:nvSpPr>
          <p:cNvPr id="6" name="对角圆角矩形 5"/>
          <p:cNvSpPr/>
          <p:nvPr/>
        </p:nvSpPr>
        <p:spPr>
          <a:xfrm>
            <a:off x="395536" y="1628800"/>
            <a:ext cx="8352928" cy="36004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多数引发剂受热后有分解爆炸的危险，干燥、纯粹的过氧化物易分解。因此工业上过氧化物采用</a:t>
            </a:r>
            <a:r>
              <a:rPr lang="zh-CN" altLang="en-US" sz="2800" dirty="0">
                <a:solidFill>
                  <a:srgbClr val="C00000"/>
                </a:solidFill>
                <a:latin typeface="楷体" panose="02010609060101010101" pitchFamily="49" charset="-122"/>
                <a:ea typeface="楷体" panose="02010609060101010101" pitchFamily="49" charset="-122"/>
              </a:rPr>
              <a:t>小包装</a:t>
            </a:r>
            <a:r>
              <a:rPr lang="zh-CN" altLang="en-US" sz="2800" dirty="0">
                <a:latin typeface="楷体" panose="02010609060101010101" pitchFamily="49" charset="-122"/>
                <a:ea typeface="楷体" panose="02010609060101010101" pitchFamily="49" charset="-122"/>
              </a:rPr>
              <a:t>，贮存在</a:t>
            </a:r>
            <a:r>
              <a:rPr lang="zh-CN" altLang="en-US" sz="2800" dirty="0">
                <a:solidFill>
                  <a:srgbClr val="C00000"/>
                </a:solidFill>
                <a:latin typeface="楷体" panose="02010609060101010101" pitchFamily="49" charset="-122"/>
                <a:ea typeface="楷体" panose="02010609060101010101" pitchFamily="49" charset="-122"/>
              </a:rPr>
              <a:t>低温</a:t>
            </a:r>
            <a:r>
              <a:rPr lang="zh-CN" altLang="en-US" sz="2800" dirty="0">
                <a:latin typeface="楷体" panose="02010609060101010101" pitchFamily="49" charset="-122"/>
                <a:ea typeface="楷体" panose="02010609060101010101" pitchFamily="49" charset="-122"/>
              </a:rPr>
              <a:t>环境中，并且防火，防撞击。</a:t>
            </a:r>
          </a:p>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常用的催化剂烷基金属化合物很危险，易遇空气燃烧或遇水爆炸。金属卤化物易</a:t>
            </a:r>
            <a:r>
              <a:rPr lang="zh-CN" altLang="en-US" sz="2800" dirty="0">
                <a:solidFill>
                  <a:srgbClr val="C00000"/>
                </a:solidFill>
                <a:latin typeface="楷体" panose="02010609060101010101" pitchFamily="49" charset="-122"/>
                <a:ea typeface="楷体" panose="02010609060101010101" pitchFamily="49" charset="-122"/>
              </a:rPr>
              <a:t>水解</a:t>
            </a:r>
            <a:r>
              <a:rPr lang="zh-CN" altLang="en-US" sz="2800" dirty="0">
                <a:latin typeface="楷体" panose="02010609060101010101" pitchFamily="49" charset="-122"/>
                <a:ea typeface="楷体" panose="02010609060101010101" pitchFamily="49" charset="-122"/>
              </a:rPr>
              <a:t>生成腐蚀气体。</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459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高分子化合物的平均分子量、分子量分布以及其结构对高分子合成材料的物理机械性能产生重大影响，并且生产出来的成品不易进行精制提纯，因此对聚合工艺条件和设备的要求很严格：</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要求单体</a:t>
            </a:r>
            <a:r>
              <a:rPr lang="zh-CN" altLang="en-US" sz="2800" dirty="0">
                <a:solidFill>
                  <a:srgbClr val="C00000"/>
                </a:solidFill>
                <a:latin typeface="楷体" panose="02010609060101010101" pitchFamily="49" charset="-122"/>
                <a:ea typeface="楷体" panose="02010609060101010101" pitchFamily="49" charset="-122"/>
              </a:rPr>
              <a:t>高纯度</a:t>
            </a:r>
            <a:r>
              <a:rPr lang="zh-CN" altLang="en-US" sz="2800" dirty="0">
                <a:latin typeface="楷体" panose="02010609060101010101" pitchFamily="49" charset="-122"/>
                <a:ea typeface="楷体" panose="02010609060101010101" pitchFamily="49" charset="-122"/>
              </a:rPr>
              <a:t>，所有分散介质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水、有机溶剂</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和助剂的纯度都有严格要求。</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反应条件的波动与变化，将影响产品的平均分子量与分子量分布，需要采用</a:t>
            </a:r>
            <a:r>
              <a:rPr lang="zh-CN" altLang="en-US" sz="2800" dirty="0">
                <a:solidFill>
                  <a:srgbClr val="C00000"/>
                </a:solidFill>
                <a:latin typeface="楷体" panose="02010609060101010101" pitchFamily="49" charset="-122"/>
                <a:ea typeface="楷体" panose="02010609060101010101" pitchFamily="49" charset="-122"/>
              </a:rPr>
              <a:t>高度自动化</a:t>
            </a:r>
            <a:r>
              <a:rPr lang="zh-CN" altLang="en-US" sz="2800" dirty="0">
                <a:latin typeface="楷体" panose="02010609060101010101" pitchFamily="49" charset="-122"/>
                <a:ea typeface="楷体" panose="02010609060101010101" pitchFamily="49" charset="-122"/>
              </a:rPr>
              <a:t>控制。</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对大多数合成树脂的聚合生产设备，在材质方而要求</a:t>
            </a:r>
            <a:r>
              <a:rPr lang="zh-CN" altLang="en-US" sz="2800" dirty="0">
                <a:solidFill>
                  <a:srgbClr val="C00000"/>
                </a:solidFill>
                <a:latin typeface="楷体" panose="02010609060101010101" pitchFamily="49" charset="-122"/>
                <a:ea typeface="楷体" panose="02010609060101010101" pitchFamily="49" charset="-122"/>
              </a:rPr>
              <a:t>不污染聚合物</a:t>
            </a:r>
            <a:r>
              <a:rPr lang="zh-CN" altLang="en-US" sz="2800" dirty="0">
                <a:latin typeface="楷体" panose="02010609060101010101" pitchFamily="49" charset="-122"/>
                <a:ea typeface="楷体" panose="02010609060101010101" pitchFamily="49" charset="-122"/>
              </a:rPr>
              <a:t>。</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a:t>
            </a:r>
            <a:r>
              <a:rPr lang="zh-CN" altLang="en-US" sz="2800" dirty="0">
                <a:latin typeface="Arial" panose="020B0604020202020204" pitchFamily="34" charset="0"/>
                <a:ea typeface="+mj-ea"/>
                <a:cs typeface="Arial" panose="020B0604020202020204" pitchFamily="34" charset="0"/>
              </a:rPr>
              <a:t>聚合过程</a:t>
            </a:r>
          </a:p>
        </p:txBody>
      </p:sp>
    </p:spTree>
    <p:extLst>
      <p:ext uri="{BB962C8B-B14F-4D97-AF65-F5344CB8AC3E}">
        <p14:creationId xmlns:p14="http://schemas.microsoft.com/office/powerpoint/2010/main" val="1069043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0000FF"/>
                </a:solidFill>
                <a:latin typeface="楷体" panose="02010609060101010101" pitchFamily="49" charset="-122"/>
                <a:ea typeface="楷体" panose="02010609060101010101" pitchFamily="49" charset="-122"/>
              </a:rPr>
              <a:t>间歇聚合</a:t>
            </a:r>
          </a:p>
          <a:p>
            <a:pPr>
              <a:spcBef>
                <a:spcPts val="600"/>
              </a:spcBef>
              <a:buClr>
                <a:srgbClr val="002060"/>
              </a:buClr>
            </a:pPr>
            <a:r>
              <a:rPr lang="zh-CN" altLang="en-US" sz="2400" dirty="0">
                <a:latin typeface="楷体" panose="02010609060101010101" pitchFamily="49" charset="-122"/>
                <a:ea typeface="楷体" panose="02010609060101010101" pitchFamily="49" charset="-122"/>
              </a:rPr>
              <a:t>聚合物在聚合反应器中分批生产的，当反应达到要求的转化率时，将聚合物从聚合反应器中卸出。</a:t>
            </a:r>
          </a:p>
          <a:p>
            <a:pPr>
              <a:spcBef>
                <a:spcPts val="600"/>
              </a:spcBef>
              <a:buClr>
                <a:srgbClr val="002060"/>
              </a:buClr>
            </a:pPr>
            <a:r>
              <a:rPr lang="zh-CN" altLang="en-US" sz="2800" dirty="0">
                <a:latin typeface="楷体" panose="02010609060101010101" pitchFamily="49" charset="-122"/>
                <a:ea typeface="楷体" panose="02010609060101010101" pitchFamily="49" charset="-122"/>
              </a:rPr>
              <a:t>间歇聚合的特点：</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不易实现操作过程的全部自动化，每一批产品的规格难以控制严格一致。</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反应器单位容积单位时间内的生产能力受到影响，不适于大规模生产。</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优点：反应条件易控制，便于改变工艺条件。所以灵活性大，适于小批量生产，容易改变品种和牌号。</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a:t>
            </a:r>
            <a:r>
              <a:rPr lang="zh-CN" altLang="en-US" sz="2800" dirty="0">
                <a:latin typeface="Arial" panose="020B0604020202020204" pitchFamily="34" charset="0"/>
                <a:ea typeface="+mj-ea"/>
                <a:cs typeface="Arial" panose="020B0604020202020204" pitchFamily="34" charset="0"/>
              </a:rPr>
              <a:t>聚合过程</a:t>
            </a:r>
          </a:p>
        </p:txBody>
      </p:sp>
    </p:spTree>
    <p:extLst>
      <p:ext uri="{BB962C8B-B14F-4D97-AF65-F5344CB8AC3E}">
        <p14:creationId xmlns:p14="http://schemas.microsoft.com/office/powerpoint/2010/main" val="127045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0000FF"/>
                </a:solidFill>
                <a:latin typeface="楷体" panose="02010609060101010101" pitchFamily="49" charset="-122"/>
                <a:ea typeface="楷体" panose="02010609060101010101" pitchFamily="49" charset="-122"/>
              </a:rPr>
              <a:t>连续聚合</a:t>
            </a:r>
          </a:p>
          <a:p>
            <a:pPr>
              <a:spcBef>
                <a:spcPts val="600"/>
              </a:spcBef>
              <a:buClr>
                <a:srgbClr val="002060"/>
              </a:buClr>
            </a:pPr>
            <a:r>
              <a:rPr lang="zh-CN" altLang="en-US" sz="2400" dirty="0">
                <a:latin typeface="楷体" panose="02010609060101010101" pitchFamily="49" charset="-122"/>
                <a:ea typeface="楷体" panose="02010609060101010101" pitchFamily="49" charset="-122"/>
              </a:rPr>
              <a:t>单体和引发剂（催化剂）等连续进入聚合反应器，反应得到的聚合物连续不断地流出聚合反应器。目前只有悬浮聚合方法尚未实现大规模连续生产。</a:t>
            </a:r>
          </a:p>
          <a:p>
            <a:pPr>
              <a:spcBef>
                <a:spcPts val="600"/>
              </a:spcBef>
              <a:buClr>
                <a:srgbClr val="002060"/>
              </a:buClr>
            </a:pPr>
            <a:r>
              <a:rPr lang="zh-CN" altLang="en-US" sz="2800" dirty="0">
                <a:latin typeface="楷体" panose="02010609060101010101" pitchFamily="49" charset="-122"/>
                <a:ea typeface="楷体" panose="02010609060101010101" pitchFamily="49" charset="-122"/>
              </a:rPr>
              <a:t>连续聚合特点：</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a.</a:t>
            </a:r>
            <a:r>
              <a:rPr lang="zh-CN" altLang="en-US" sz="2800" dirty="0">
                <a:latin typeface="楷体" panose="02010609060101010101" pitchFamily="49" charset="-122"/>
                <a:ea typeface="楷体" panose="02010609060101010101" pitchFamily="49" charset="-122"/>
              </a:rPr>
              <a:t>聚合反应条件是稳定的，容易实现操作过程的全部自动化，机械化，所得产品的质量规格稳定。</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设备密闭，减少污染，适合大规模生产，劳动生产率高，成本较低。</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缺点：不宜经常改变产品牌号，所以不便小批量生产。</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a:t>
            </a:r>
            <a:r>
              <a:rPr lang="zh-CN" altLang="en-US" sz="2800" dirty="0">
                <a:latin typeface="Arial" panose="020B0604020202020204" pitchFamily="34" charset="0"/>
                <a:ea typeface="+mj-ea"/>
                <a:cs typeface="Arial" panose="020B0604020202020204" pitchFamily="34" charset="0"/>
              </a:rPr>
              <a:t>聚合过程</a:t>
            </a:r>
          </a:p>
        </p:txBody>
      </p:sp>
    </p:spTree>
    <p:extLst>
      <p:ext uri="{BB962C8B-B14F-4D97-AF65-F5344CB8AC3E}">
        <p14:creationId xmlns:p14="http://schemas.microsoft.com/office/powerpoint/2010/main" val="1877307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聚合反应器</a:t>
            </a:r>
          </a:p>
          <a:p>
            <a:pPr>
              <a:spcBef>
                <a:spcPts val="600"/>
              </a:spcBef>
              <a:buClr>
                <a:srgbClr val="002060"/>
              </a:buClr>
            </a:pPr>
            <a:r>
              <a:rPr lang="zh-CN" altLang="en-US" sz="2800" dirty="0">
                <a:latin typeface="楷体" panose="02010609060101010101" pitchFamily="49" charset="-122"/>
                <a:ea typeface="楷体" panose="02010609060101010101" pitchFamily="49" charset="-122"/>
              </a:rPr>
              <a:t>进行聚合反应的设备叫做聚合反应器。根据聚合反应器的形状主要分为</a:t>
            </a:r>
            <a:r>
              <a:rPr lang="zh-CN" altLang="en-US" sz="2800" dirty="0">
                <a:solidFill>
                  <a:srgbClr val="C00000"/>
                </a:solidFill>
                <a:latin typeface="楷体" panose="02010609060101010101" pitchFamily="49" charset="-122"/>
                <a:ea typeface="楷体" panose="02010609060101010101" pitchFamily="49" charset="-122"/>
              </a:rPr>
              <a:t>管式、塔式和釜式</a:t>
            </a:r>
            <a:r>
              <a:rPr lang="zh-CN" altLang="en-US" sz="2800" dirty="0">
                <a:latin typeface="楷体" panose="02010609060101010101" pitchFamily="49" charset="-122"/>
                <a:ea typeface="楷体" panose="02010609060101010101" pitchFamily="49" charset="-122"/>
              </a:rPr>
              <a:t>聚合反应器，此外尚有特殊形式的聚合反应器例如螺旋挤出机式反应器、</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latin typeface="楷体" panose="02010609060101010101" pitchFamily="49" charset="-122"/>
                <a:ea typeface="楷体" panose="02010609060101010101" pitchFamily="49" charset="-122"/>
              </a:rPr>
              <a:t>板框式反应器等。</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a:t>
            </a:r>
            <a:r>
              <a:rPr lang="zh-CN" altLang="en-US" sz="2800" dirty="0">
                <a:latin typeface="Arial" panose="020B0604020202020204" pitchFamily="34" charset="0"/>
                <a:ea typeface="+mj-ea"/>
                <a:cs typeface="Arial" panose="020B0604020202020204" pitchFamily="34" charset="0"/>
              </a:rPr>
              <a:t>聚合过程</a:t>
            </a:r>
          </a:p>
        </p:txBody>
      </p:sp>
      <p:pic>
        <p:nvPicPr>
          <p:cNvPr id="9"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960712"/>
            <a:ext cx="2212894" cy="356463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62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搅拌器</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a:t>
            </a:r>
            <a:r>
              <a:rPr lang="zh-CN" altLang="en-US" sz="2800" dirty="0">
                <a:latin typeface="Arial" panose="020B0604020202020204" pitchFamily="34" charset="0"/>
                <a:ea typeface="+mj-ea"/>
                <a:cs typeface="Arial" panose="020B0604020202020204" pitchFamily="34" charset="0"/>
              </a:rPr>
              <a:t>聚合过程</a:t>
            </a:r>
          </a:p>
        </p:txBody>
      </p:sp>
      <p:pic>
        <p:nvPicPr>
          <p:cNvPr id="11" name="Picture 9" descr="未标题-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72816"/>
            <a:ext cx="5257800" cy="43180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0"/>
          <p:cNvSpPr>
            <a:spLocks noChangeArrowheads="1"/>
          </p:cNvSpPr>
          <p:nvPr/>
        </p:nvSpPr>
        <p:spPr bwMode="auto">
          <a:xfrm>
            <a:off x="4109120" y="1772816"/>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hlink"/>
                </a:solidFill>
                <a:latin typeface="楷体" panose="02010609060101010101" pitchFamily="49" charset="-122"/>
                <a:ea typeface="楷体" panose="02010609060101010101" pitchFamily="49" charset="-122"/>
              </a:rPr>
              <a:t>螺带式</a:t>
            </a:r>
          </a:p>
        </p:txBody>
      </p:sp>
      <p:sp>
        <p:nvSpPr>
          <p:cNvPr id="13" name="Rectangle 11"/>
          <p:cNvSpPr>
            <a:spLocks noChangeArrowheads="1"/>
          </p:cNvSpPr>
          <p:nvPr/>
        </p:nvSpPr>
        <p:spPr bwMode="auto">
          <a:xfrm>
            <a:off x="2356520" y="1772816"/>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chemeClr val="hlink"/>
                </a:solidFill>
                <a:latin typeface="楷体" panose="02010609060101010101" pitchFamily="49" charset="-122"/>
                <a:ea typeface="楷体" panose="02010609060101010101" pitchFamily="49" charset="-122"/>
              </a:rPr>
              <a:t>螺轴式</a:t>
            </a:r>
          </a:p>
        </p:txBody>
      </p:sp>
      <p:sp>
        <p:nvSpPr>
          <p:cNvPr id="14" name="Rectangle 12"/>
          <p:cNvSpPr>
            <a:spLocks noChangeArrowheads="1"/>
          </p:cNvSpPr>
          <p:nvPr/>
        </p:nvSpPr>
        <p:spPr bwMode="auto">
          <a:xfrm>
            <a:off x="6242720" y="1772816"/>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hlink"/>
                </a:solidFill>
                <a:latin typeface="楷体" panose="02010609060101010101" pitchFamily="49" charset="-122"/>
                <a:ea typeface="楷体" panose="02010609060101010101" pitchFamily="49" charset="-122"/>
              </a:rPr>
              <a:t>桨式</a:t>
            </a:r>
          </a:p>
        </p:txBody>
      </p:sp>
      <p:sp>
        <p:nvSpPr>
          <p:cNvPr id="15" name="Rectangle 13"/>
          <p:cNvSpPr>
            <a:spLocks noChangeArrowheads="1"/>
          </p:cNvSpPr>
          <p:nvPr/>
        </p:nvSpPr>
        <p:spPr bwMode="auto">
          <a:xfrm>
            <a:off x="4185320" y="4211216"/>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hlink"/>
                </a:solidFill>
                <a:latin typeface="楷体" panose="02010609060101010101" pitchFamily="49" charset="-122"/>
                <a:ea typeface="楷体" panose="02010609060101010101" pitchFamily="49" charset="-122"/>
              </a:rPr>
              <a:t>涡轮式</a:t>
            </a:r>
          </a:p>
        </p:txBody>
      </p:sp>
      <p:sp>
        <p:nvSpPr>
          <p:cNvPr id="16" name="Rectangle 14"/>
          <p:cNvSpPr>
            <a:spLocks noChangeArrowheads="1"/>
          </p:cNvSpPr>
          <p:nvPr/>
        </p:nvSpPr>
        <p:spPr bwMode="auto">
          <a:xfrm>
            <a:off x="2051720" y="413501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hlink"/>
                </a:solidFill>
                <a:latin typeface="楷体" panose="02010609060101010101" pitchFamily="49" charset="-122"/>
                <a:ea typeface="楷体" panose="02010609060101010101" pitchFamily="49" charset="-122"/>
              </a:rPr>
              <a:t>推进器式</a:t>
            </a:r>
          </a:p>
        </p:txBody>
      </p:sp>
      <p:sp>
        <p:nvSpPr>
          <p:cNvPr id="17" name="Rectangle 15"/>
          <p:cNvSpPr>
            <a:spLocks noChangeArrowheads="1"/>
          </p:cNvSpPr>
          <p:nvPr/>
        </p:nvSpPr>
        <p:spPr bwMode="auto">
          <a:xfrm>
            <a:off x="6210970" y="4211216"/>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chemeClr val="hlink"/>
                </a:solidFill>
                <a:latin typeface="楷体" panose="02010609060101010101" pitchFamily="49" charset="-122"/>
                <a:ea typeface="楷体" panose="02010609060101010101" pitchFamily="49" charset="-122"/>
              </a:rPr>
              <a:t>锚式</a:t>
            </a:r>
          </a:p>
        </p:txBody>
      </p:sp>
    </p:spTree>
    <p:extLst>
      <p:ext uri="{BB962C8B-B14F-4D97-AF65-F5344CB8AC3E}">
        <p14:creationId xmlns:p14="http://schemas.microsoft.com/office/powerpoint/2010/main" val="271429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g2_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71488"/>
            <a:ext cx="9753600" cy="780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Tree>
    <p:extLst>
      <p:ext uri="{BB962C8B-B14F-4D97-AF65-F5344CB8AC3E}">
        <p14:creationId xmlns:p14="http://schemas.microsoft.com/office/powerpoint/2010/main" val="2471407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产物中含有未反应的单体、催化剂残渣、反应介质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水或有机溶剂</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等。从聚合物中分离未反应的单体还具有消除环境污染的意义。</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0000FF"/>
                </a:solidFill>
                <a:latin typeface="楷体" panose="02010609060101010101" pitchFamily="49" charset="-122"/>
                <a:ea typeface="楷体" panose="02010609060101010101" pitchFamily="49" charset="-122"/>
              </a:rPr>
              <a:t>氯乙烯悬浮聚合中残留的单体为致癌物，必须除去</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a:t>
            </a:r>
            <a:r>
              <a:rPr lang="zh-CN" altLang="en-US" sz="2800" dirty="0">
                <a:latin typeface="Arial" panose="020B0604020202020204" pitchFamily="34" charset="0"/>
                <a:ea typeface="+mj-ea"/>
                <a:cs typeface="Arial" panose="020B0604020202020204" pitchFamily="34" charset="0"/>
              </a:rPr>
              <a:t>分离过程</a:t>
            </a:r>
          </a:p>
        </p:txBody>
      </p:sp>
    </p:spTree>
    <p:extLst>
      <p:ext uri="{BB962C8B-B14F-4D97-AF65-F5344CB8AC3E}">
        <p14:creationId xmlns:p14="http://schemas.microsoft.com/office/powerpoint/2010/main" val="3846193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514350" indent="-514350">
              <a:spcBef>
                <a:spcPts val="1800"/>
              </a:spcBef>
              <a:buClr>
                <a:srgbClr val="002060"/>
              </a:buClr>
              <a:buAutoNum type="alphaLcParenBoth"/>
            </a:pPr>
            <a:r>
              <a:rPr lang="zh-CN" altLang="en-US" sz="2800" dirty="0">
                <a:latin typeface="楷体" panose="02010609060101010101" pitchFamily="49" charset="-122"/>
                <a:ea typeface="楷体" panose="02010609060101010101" pitchFamily="49" charset="-122"/>
              </a:rPr>
              <a:t>本体聚合与熔融缩聚得到的</a:t>
            </a:r>
            <a:r>
              <a:rPr lang="zh-CN" altLang="en-US" sz="2800" dirty="0">
                <a:solidFill>
                  <a:srgbClr val="0000FF"/>
                </a:solidFill>
                <a:latin typeface="楷体" panose="02010609060101010101" pitchFamily="49" charset="-122"/>
                <a:ea typeface="楷体" panose="02010609060101010101" pitchFamily="49" charset="-122"/>
              </a:rPr>
              <a:t>高粘度熔体</a:t>
            </a:r>
            <a:r>
              <a:rPr lang="zh-CN" altLang="en-US" sz="2800" dirty="0">
                <a:latin typeface="楷体" panose="02010609060101010101" pitchFamily="49" charset="-122"/>
                <a:ea typeface="楷体" panose="02010609060101010101" pitchFamily="49" charset="-122"/>
              </a:rPr>
              <a:t>不含有反应介质，如果单体几乎全部转化为聚合物，通常不需要经过分离过程。</a:t>
            </a:r>
            <a:endParaRPr lang="en-US" altLang="zh-CN" sz="2800" dirty="0">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2800" dirty="0">
                <a:latin typeface="楷体" panose="02010609060101010101" pitchFamily="49" charset="-122"/>
                <a:ea typeface="楷体" panose="02010609060101010101" pitchFamily="49" charset="-122"/>
              </a:rPr>
              <a:t>如果要求生产高纯度聚合物，应当采用</a:t>
            </a:r>
            <a:r>
              <a:rPr lang="zh-CN" altLang="en-US" sz="2800" dirty="0">
                <a:solidFill>
                  <a:srgbClr val="FF0000"/>
                </a:solidFill>
                <a:latin typeface="楷体" panose="02010609060101010101" pitchFamily="49" charset="-122"/>
                <a:ea typeface="楷体" panose="02010609060101010101" pitchFamily="49" charset="-122"/>
              </a:rPr>
              <a:t>真空脱除单体</a:t>
            </a:r>
            <a:r>
              <a:rPr lang="zh-CN" altLang="en-US" sz="2800" dirty="0">
                <a:latin typeface="楷体" panose="02010609060101010101" pitchFamily="49" charset="-122"/>
                <a:ea typeface="楷体" panose="02010609060101010101" pitchFamily="49" charset="-122"/>
              </a:rPr>
              <a:t>法。</a:t>
            </a:r>
          </a:p>
          <a:p>
            <a:pPr>
              <a:spcBef>
                <a:spcPts val="1800"/>
              </a:spcBef>
              <a:buClr>
                <a:srgbClr val="002060"/>
              </a:buClr>
            </a:pP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乳液聚合得到的浓乳液或溶液聚合得到的聚合物溶液如果</a:t>
            </a:r>
            <a:r>
              <a:rPr lang="zh-CN" altLang="en-US" sz="2800" dirty="0">
                <a:solidFill>
                  <a:srgbClr val="0000FF"/>
                </a:solidFill>
                <a:latin typeface="楷体" panose="02010609060101010101" pitchFamily="49" charset="-122"/>
                <a:ea typeface="楷体" panose="02010609060101010101" pitchFamily="49" charset="-122"/>
              </a:rPr>
              <a:t>直接用作涂料、粘合剂</a:t>
            </a:r>
            <a:r>
              <a:rPr lang="zh-CN" altLang="en-US" sz="2800" dirty="0">
                <a:latin typeface="楷体" panose="02010609060101010101" pitchFamily="49" charset="-122"/>
                <a:ea typeface="楷体" panose="02010609060101010101" pitchFamily="49" charset="-122"/>
              </a:rPr>
              <a:t>，也不需要经过分离过程。</a:t>
            </a:r>
            <a:endParaRPr lang="en-US" altLang="zh-CN" sz="2800" dirty="0">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latin typeface="楷体" panose="02010609060101010101" pitchFamily="49" charset="-122"/>
                <a:ea typeface="楷体" panose="02010609060101010101" pitchFamily="49" charset="-122"/>
              </a:rPr>
              <a:t>若需纯聚合物，则需破乳</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→洗去乳化剂→干燥除水</a:t>
            </a:r>
            <a:endParaRPr lang="zh-CN" altLang="en-US" sz="2800" dirty="0">
              <a:latin typeface="楷体" panose="02010609060101010101" pitchFamily="49" charset="-122"/>
              <a:ea typeface="楷体" panose="02010609060101010101" pitchFamily="49" charset="-122"/>
            </a:endParaRPr>
          </a:p>
        </p:txBody>
      </p:sp>
      <p:sp>
        <p:nvSpPr>
          <p:cNvPr id="8" name="对角圆角矩形 7"/>
          <p:cNvSpPr/>
          <p:nvPr/>
        </p:nvSpPr>
        <p:spPr>
          <a:xfrm>
            <a:off x="53390" y="36612"/>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a:t>
            </a:r>
            <a:r>
              <a:rPr lang="zh-CN" altLang="en-US" sz="2800" dirty="0">
                <a:latin typeface="Arial" panose="020B0604020202020204" pitchFamily="34" charset="0"/>
                <a:ea typeface="+mj-ea"/>
                <a:cs typeface="Arial" panose="020B0604020202020204" pitchFamily="34" charset="0"/>
              </a:rPr>
              <a:t>分离过程</a:t>
            </a:r>
          </a:p>
        </p:txBody>
      </p:sp>
    </p:spTree>
    <p:extLst>
      <p:ext uri="{BB962C8B-B14F-4D97-AF65-F5344CB8AC3E}">
        <p14:creationId xmlns:p14="http://schemas.microsoft.com/office/powerpoint/2010/main" val="356468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467544" y="836712"/>
            <a:ext cx="8280920" cy="20162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自由基悬浮聚合得到固体珠状树脂在水中的分散体系。可能含有少量反应单体和溶剂。</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FF0000"/>
                </a:solidFill>
                <a:latin typeface="楷体" panose="02010609060101010101" pitchFamily="49" charset="-122"/>
                <a:ea typeface="楷体" panose="02010609060101010101" pitchFamily="49" charset="-122"/>
              </a:rPr>
              <a:t>低沸点</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楷体" panose="02010609060101010101" pitchFamily="49" charset="-122"/>
                <a:ea typeface="楷体" panose="02010609060101010101" pitchFamily="49" charset="-122"/>
              </a:rPr>
              <a:t>闪蒸</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迅速减压</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高沸点</a:t>
            </a:r>
            <a:r>
              <a:rPr lang="zh-CN" altLang="en-US" sz="280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a:latin typeface="楷体" panose="02010609060101010101" pitchFamily="49" charset="-122"/>
                <a:ea typeface="楷体" panose="02010609060101010101" pitchFamily="49" charset="-122"/>
              </a:rPr>
              <a:t>水蒸汽蒸馏</a:t>
            </a:r>
            <a:r>
              <a:rPr lang="zh-CN" altLang="en-US" sz="2800" dirty="0">
                <a:latin typeface="楷体" panose="02010609060101010101" pitchFamily="49" charset="-122"/>
                <a:ea typeface="楷体" panose="02010609060101010101" pitchFamily="49" charset="-122"/>
              </a:rPr>
              <a:t>，使单体与</a:t>
            </a:r>
            <a:r>
              <a:rPr lang="zh-CN" altLang="en-US" sz="2800" dirty="0">
                <a:solidFill>
                  <a:srgbClr val="FF0000"/>
                </a:solidFill>
                <a:latin typeface="楷体" panose="02010609060101010101" pitchFamily="49" charset="-122"/>
                <a:ea typeface="楷体" panose="02010609060101010101" pitchFamily="49" charset="-122"/>
              </a:rPr>
              <a:t>水共沸以脱除</a:t>
            </a:r>
            <a:r>
              <a:rPr lang="zh-CN" altLang="en-US" sz="2800" dirty="0">
                <a:latin typeface="楷体" panose="02010609060101010101" pitchFamily="49" charset="-122"/>
                <a:ea typeface="楷体" panose="02010609060101010101" pitchFamily="49" charset="-122"/>
              </a:rPr>
              <a:t>。</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a:t>
            </a:r>
            <a:r>
              <a:rPr lang="zh-CN" altLang="en-US" sz="2800" dirty="0">
                <a:latin typeface="Arial" panose="020B0604020202020204" pitchFamily="34" charset="0"/>
                <a:ea typeface="+mj-ea"/>
                <a:cs typeface="Arial" panose="020B0604020202020204" pitchFamily="34" charset="0"/>
              </a:rPr>
              <a:t>分离过程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852936"/>
            <a:ext cx="6525222" cy="3888432"/>
          </a:xfrm>
          <a:prstGeom prst="rect">
            <a:avLst/>
          </a:prstGeom>
        </p:spPr>
      </p:pic>
    </p:spTree>
    <p:extLst>
      <p:ext uri="{BB962C8B-B14F-4D97-AF65-F5344CB8AC3E}">
        <p14:creationId xmlns:p14="http://schemas.microsoft.com/office/powerpoint/2010/main" val="4182993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en-US" altLang="zh-CN" sz="2800" dirty="0">
                <a:latin typeface="楷体" panose="02010609060101010101" pitchFamily="49" charset="-122"/>
                <a:ea typeface="楷体" panose="02010609060101010101" pitchFamily="49" charset="-122"/>
              </a:rPr>
              <a:t>(d)</a:t>
            </a:r>
            <a:r>
              <a:rPr lang="zh-CN" altLang="en-US" sz="2800" dirty="0">
                <a:latin typeface="楷体" panose="02010609060101010101" pitchFamily="49" charset="-122"/>
                <a:ea typeface="楷体" panose="02010609060101010101" pitchFamily="49" charset="-122"/>
              </a:rPr>
              <a:t>离子聚合与配位聚合反应得到的如果是固体聚合物在有机溶剂中的淤浆液，但是通常含有较多的未反应单体和催化剂残渣。因此要首先进行</a:t>
            </a:r>
            <a:r>
              <a:rPr lang="zh-CN" altLang="en-US" sz="2800" dirty="0">
                <a:solidFill>
                  <a:srgbClr val="FF0000"/>
                </a:solidFill>
                <a:latin typeface="楷体" panose="02010609060101010101" pitchFamily="49" charset="-122"/>
                <a:ea typeface="楷体" panose="02010609060101010101" pitchFamily="49" charset="-122"/>
              </a:rPr>
              <a:t>闪蒸</a:t>
            </a:r>
            <a:r>
              <a:rPr lang="zh-CN" altLang="en-US" sz="2800" dirty="0">
                <a:latin typeface="楷体" panose="02010609060101010101" pitchFamily="49" charset="-122"/>
                <a:ea typeface="楷体" panose="02010609060101010101" pitchFamily="49" charset="-122"/>
              </a:rPr>
              <a:t>以脱除未反应单体。</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latin typeface="楷体" panose="02010609060101010101" pitchFamily="49" charset="-122"/>
                <a:ea typeface="楷体" panose="02010609060101010101" pitchFamily="49" charset="-122"/>
              </a:rPr>
              <a:t>如果催化剂是低效的，则应当进行脱除。</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latin typeface="楷体" panose="02010609060101010101" pitchFamily="49" charset="-122"/>
                <a:ea typeface="楷体" panose="02010609060101010101" pitchFamily="49" charset="-122"/>
              </a:rPr>
              <a:t>用醇破坏金属有机化合物，然后用</a:t>
            </a:r>
            <a:r>
              <a:rPr lang="zh-CN" altLang="en-US" sz="2800" dirty="0">
                <a:solidFill>
                  <a:srgbClr val="FF0000"/>
                </a:solidFill>
                <a:latin typeface="楷体" panose="02010609060101010101" pitchFamily="49" charset="-122"/>
                <a:ea typeface="楷体" panose="02010609060101010101" pitchFamily="49" charset="-122"/>
              </a:rPr>
              <a:t>水洗</a:t>
            </a:r>
            <a:r>
              <a:rPr lang="zh-CN" altLang="en-US" sz="2800" dirty="0">
                <a:latin typeface="楷体" panose="02010609060101010101" pitchFamily="49" charset="-122"/>
                <a:ea typeface="楷体" panose="02010609060101010101" pitchFamily="49" charset="-122"/>
              </a:rPr>
              <a:t>涤以溶解金属盐和卤化物。</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a:t>
            </a:r>
            <a:r>
              <a:rPr lang="zh-CN" altLang="en-US" sz="2800" dirty="0">
                <a:latin typeface="Arial" panose="020B0604020202020204" pitchFamily="34" charset="0"/>
                <a:ea typeface="+mj-ea"/>
                <a:cs typeface="Arial" panose="020B0604020202020204" pitchFamily="34" charset="0"/>
              </a:rPr>
              <a:t>分离过程</a:t>
            </a:r>
          </a:p>
        </p:txBody>
      </p:sp>
    </p:spTree>
    <p:extLst>
      <p:ext uri="{BB962C8B-B14F-4D97-AF65-F5344CB8AC3E}">
        <p14:creationId xmlns:p14="http://schemas.microsoft.com/office/powerpoint/2010/main" val="3006405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6" name="对角圆角矩形 5"/>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en-US" altLang="zh-CN" sz="2800" dirty="0">
                <a:latin typeface="楷体" panose="02010609060101010101" pitchFamily="49" charset="-122"/>
                <a:ea typeface="楷体" panose="02010609060101010101" pitchFamily="49" charset="-122"/>
              </a:rPr>
              <a:t>(e)</a:t>
            </a:r>
            <a:r>
              <a:rPr lang="zh-CN" altLang="en-US" sz="2800" dirty="0">
                <a:latin typeface="楷体" panose="02010609060101010101" pitchFamily="49" charset="-122"/>
                <a:ea typeface="楷体" panose="02010609060101010101" pitchFamily="49" charset="-122"/>
              </a:rPr>
              <a:t>自由基溶液聚合或离子和配位聚合得到的高粘度溶液。</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latin typeface="楷体" panose="02010609060101010101" pitchFamily="49" charset="-122"/>
                <a:ea typeface="楷体" panose="02010609060101010101" pitchFamily="49" charset="-122"/>
              </a:rPr>
              <a:t>(f)</a:t>
            </a:r>
            <a:r>
              <a:rPr lang="zh-CN" altLang="en-US" sz="2800" dirty="0">
                <a:latin typeface="楷体" panose="02010609060101010101" pitchFamily="49" charset="-122"/>
                <a:ea typeface="楷体" panose="02010609060101010101" pitchFamily="49" charset="-122"/>
              </a:rPr>
              <a:t>胶体分散体系的固体颗粒不能用过滤，而采用</a:t>
            </a:r>
            <a:r>
              <a:rPr lang="zh-CN" altLang="en-US" sz="2800" dirty="0">
                <a:solidFill>
                  <a:srgbClr val="FF0000"/>
                </a:solidFill>
                <a:latin typeface="楷体" panose="02010609060101010101" pitchFamily="49" charset="-122"/>
                <a:ea typeface="楷体" panose="02010609060101010101" pitchFamily="49" charset="-122"/>
              </a:rPr>
              <a:t>喷雾干燥</a:t>
            </a:r>
            <a:r>
              <a:rPr lang="zh-CN" altLang="en-US" sz="2800" dirty="0">
                <a:latin typeface="楷体" panose="02010609060101010101" pitchFamily="49" charset="-122"/>
                <a:ea typeface="楷体" panose="02010609060101010101" pitchFamily="49" charset="-122"/>
              </a:rPr>
              <a:t>方法。</a:t>
            </a:r>
          </a:p>
        </p:txBody>
      </p:sp>
      <p:sp>
        <p:nvSpPr>
          <p:cNvPr id="8" name="对角圆角矩形 7"/>
          <p:cNvSpPr/>
          <p:nvPr/>
        </p:nvSpPr>
        <p:spPr>
          <a:xfrm>
            <a:off x="53390" y="44624"/>
            <a:ext cx="235837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a:t>
            </a:r>
            <a:r>
              <a:rPr lang="zh-CN" altLang="en-US" sz="2800" dirty="0">
                <a:latin typeface="Arial" panose="020B0604020202020204" pitchFamily="34" charset="0"/>
                <a:ea typeface="+mj-ea"/>
                <a:cs typeface="Arial" panose="020B0604020202020204" pitchFamily="34" charset="0"/>
              </a:rPr>
              <a:t>分离过程</a:t>
            </a:r>
          </a:p>
        </p:txBody>
      </p:sp>
      <p:sp>
        <p:nvSpPr>
          <p:cNvPr id="9" name="Rectangle 5"/>
          <p:cNvSpPr>
            <a:spLocks noChangeArrowheads="1"/>
          </p:cNvSpPr>
          <p:nvPr/>
        </p:nvSpPr>
        <p:spPr bwMode="auto">
          <a:xfrm>
            <a:off x="956955" y="2348880"/>
            <a:ext cx="1210588" cy="400110"/>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t>合成树脂</a:t>
            </a:r>
          </a:p>
        </p:txBody>
      </p:sp>
      <p:sp>
        <p:nvSpPr>
          <p:cNvPr id="10" name="Rectangle 6"/>
          <p:cNvSpPr>
            <a:spLocks noChangeArrowheads="1"/>
          </p:cNvSpPr>
          <p:nvPr/>
        </p:nvSpPr>
        <p:spPr bwMode="auto">
          <a:xfrm>
            <a:off x="2987824" y="2348880"/>
            <a:ext cx="2362200" cy="400110"/>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加入非溶剂中</a:t>
            </a:r>
          </a:p>
        </p:txBody>
      </p:sp>
      <p:sp>
        <p:nvSpPr>
          <p:cNvPr id="11" name="Rectangle 7"/>
          <p:cNvSpPr>
            <a:spLocks noChangeArrowheads="1"/>
          </p:cNvSpPr>
          <p:nvPr/>
        </p:nvSpPr>
        <p:spPr bwMode="auto">
          <a:xfrm>
            <a:off x="6112024" y="1828180"/>
            <a:ext cx="1723549" cy="400110"/>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粉状固体析出</a:t>
            </a:r>
          </a:p>
        </p:txBody>
      </p:sp>
      <p:sp>
        <p:nvSpPr>
          <p:cNvPr id="12" name="Line 9"/>
          <p:cNvSpPr>
            <a:spLocks noChangeShapeType="1"/>
          </p:cNvSpPr>
          <p:nvPr/>
        </p:nvSpPr>
        <p:spPr bwMode="auto">
          <a:xfrm>
            <a:off x="2302024" y="2590180"/>
            <a:ext cx="609600" cy="0"/>
          </a:xfrm>
          <a:prstGeom prst="line">
            <a:avLst/>
          </a:prstGeom>
          <a:noFill/>
          <a:ln w="127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flipV="1">
            <a:off x="5502424" y="2132980"/>
            <a:ext cx="533400" cy="381000"/>
          </a:xfrm>
          <a:prstGeom prst="line">
            <a:avLst/>
          </a:prstGeom>
          <a:noFill/>
          <a:ln w="127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1"/>
          <p:cNvSpPr>
            <a:spLocks noChangeArrowheads="1"/>
          </p:cNvSpPr>
          <p:nvPr/>
        </p:nvSpPr>
        <p:spPr bwMode="auto">
          <a:xfrm>
            <a:off x="6188224" y="2894980"/>
            <a:ext cx="1467068" cy="400110"/>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纤维状产品</a:t>
            </a:r>
          </a:p>
        </p:txBody>
      </p:sp>
      <p:sp>
        <p:nvSpPr>
          <p:cNvPr id="15" name="Line 13"/>
          <p:cNvSpPr>
            <a:spLocks noChangeShapeType="1"/>
          </p:cNvSpPr>
          <p:nvPr/>
        </p:nvSpPr>
        <p:spPr bwMode="auto">
          <a:xfrm>
            <a:off x="5502424" y="2818780"/>
            <a:ext cx="609600" cy="304800"/>
          </a:xfrm>
          <a:prstGeom prst="line">
            <a:avLst/>
          </a:prstGeom>
          <a:noFill/>
          <a:ln w="127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Rectangle 14"/>
          <p:cNvSpPr>
            <a:spLocks noChangeArrowheads="1"/>
          </p:cNvSpPr>
          <p:nvPr/>
        </p:nvSpPr>
        <p:spPr bwMode="auto">
          <a:xfrm>
            <a:off x="985148" y="3981500"/>
            <a:ext cx="1210588" cy="400110"/>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t>合成橡胶</a:t>
            </a:r>
          </a:p>
        </p:txBody>
      </p:sp>
      <p:sp>
        <p:nvSpPr>
          <p:cNvPr id="17" name="Rectangle 15"/>
          <p:cNvSpPr>
            <a:spLocks noChangeArrowheads="1"/>
          </p:cNvSpPr>
          <p:nvPr/>
        </p:nvSpPr>
        <p:spPr bwMode="auto">
          <a:xfrm>
            <a:off x="2881897" y="3873242"/>
            <a:ext cx="2620527" cy="707886"/>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t>喷入沸腾的热水中同时进行强烈搅拌</a:t>
            </a:r>
          </a:p>
        </p:txBody>
      </p:sp>
      <p:sp>
        <p:nvSpPr>
          <p:cNvPr id="18" name="Rectangle 16"/>
          <p:cNvSpPr>
            <a:spLocks noChangeArrowheads="1"/>
          </p:cNvSpPr>
          <p:nvPr/>
        </p:nvSpPr>
        <p:spPr bwMode="auto">
          <a:xfrm>
            <a:off x="6355278" y="3752900"/>
            <a:ext cx="1951175" cy="707886"/>
          </a:xfrm>
          <a:prstGeom prst="rect">
            <a:avLst/>
          </a:prstGeom>
          <a:noFill/>
          <a:ln w="12700" cap="sq">
            <a:solidFill>
              <a:schemeClr va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t>以直径</a:t>
            </a:r>
            <a:r>
              <a:rPr lang="en-US" altLang="zh-CN" sz="2000" dirty="0"/>
              <a:t>l0-20mm</a:t>
            </a:r>
          </a:p>
          <a:p>
            <a:pPr algn="ctr"/>
            <a:r>
              <a:rPr lang="zh-CN" altLang="en-US" sz="2000" dirty="0"/>
              <a:t>的胶粒析出</a:t>
            </a:r>
          </a:p>
        </p:txBody>
      </p:sp>
      <p:sp>
        <p:nvSpPr>
          <p:cNvPr id="19" name="Line 17"/>
          <p:cNvSpPr>
            <a:spLocks noChangeShapeType="1"/>
          </p:cNvSpPr>
          <p:nvPr/>
        </p:nvSpPr>
        <p:spPr bwMode="auto">
          <a:xfrm>
            <a:off x="2272297" y="4210100"/>
            <a:ext cx="609600" cy="0"/>
          </a:xfrm>
          <a:prstGeom prst="line">
            <a:avLst/>
          </a:prstGeom>
          <a:noFill/>
          <a:ln w="127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a:off x="5548897" y="4210100"/>
            <a:ext cx="609600" cy="0"/>
          </a:xfrm>
          <a:prstGeom prst="line">
            <a:avLst/>
          </a:prstGeom>
          <a:noFill/>
          <a:ln w="127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91366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3390" y="44624"/>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1.4</a:t>
            </a:r>
            <a:r>
              <a:rPr lang="zh-CN" altLang="en-US" sz="2800" dirty="0">
                <a:latin typeface="Arial" panose="020B0604020202020204" pitchFamily="34" charset="0"/>
                <a:ea typeface="+mj-ea"/>
                <a:cs typeface="Arial" panose="020B0604020202020204" pitchFamily="34" charset="0"/>
              </a:rPr>
              <a:t>废旧高分子材料的回收利用</a:t>
            </a:r>
          </a:p>
        </p:txBody>
      </p:sp>
      <p:sp>
        <p:nvSpPr>
          <p:cNvPr id="9" name="对角圆角矩形 8"/>
          <p:cNvSpPr/>
          <p:nvPr/>
        </p:nvSpPr>
        <p:spPr>
          <a:xfrm>
            <a:off x="683568" y="669706"/>
            <a:ext cx="8064896" cy="592764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废旧塑料回收</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作为材料再生循环利用。</a:t>
            </a:r>
          </a:p>
          <a:p>
            <a:pPr>
              <a:spcBef>
                <a:spcPts val="600"/>
              </a:spcBef>
              <a:buClr>
                <a:srgbClr val="002060"/>
              </a:buClr>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作为化学品循环利用。</a:t>
            </a:r>
            <a:r>
              <a:rPr lang="en-US" altLang="zh-CN" sz="2800" dirty="0">
                <a:latin typeface="楷体" panose="02010609060101010101" pitchFamily="49" charset="-122"/>
                <a:ea typeface="楷体" panose="02010609060101010101" pitchFamily="49" charset="-122"/>
              </a:rPr>
              <a:t>A. </a:t>
            </a:r>
            <a:r>
              <a:rPr lang="zh-CN" altLang="en-US" sz="2800" dirty="0">
                <a:latin typeface="楷体" panose="02010609060101010101" pitchFamily="49" charset="-122"/>
                <a:ea typeface="楷体" panose="02010609060101010101" pitchFamily="49" charset="-122"/>
              </a:rPr>
              <a:t>解聚、水解等方法降解为单体、低分子量化合物。 </a:t>
            </a:r>
            <a:r>
              <a:rPr lang="en-US" altLang="zh-CN" sz="2800" dirty="0">
                <a:latin typeface="楷体" panose="02010609060101010101" pitchFamily="49" charset="-122"/>
                <a:ea typeface="楷体" panose="02010609060101010101" pitchFamily="49" charset="-122"/>
              </a:rPr>
              <a:t>B. </a:t>
            </a:r>
            <a:r>
              <a:rPr lang="zh-CN" altLang="en-US" sz="2800" dirty="0">
                <a:latin typeface="楷体" panose="02010609060101010101" pitchFamily="49" charset="-122"/>
                <a:ea typeface="楷体" panose="02010609060101010101" pitchFamily="49" charset="-122"/>
              </a:rPr>
              <a:t>裂解为燃料油品。</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作为能源回收利用。</a:t>
            </a: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p:txBody>
      </p:sp>
      <p:pic>
        <p:nvPicPr>
          <p:cNvPr id="10"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507" y="3933056"/>
            <a:ext cx="5836985" cy="252936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259632" y="5827171"/>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dirty="0">
                <a:solidFill>
                  <a:schemeClr val="hlink"/>
                </a:solidFill>
              </a:rPr>
              <a:t>废旧塑料的油化工艺过程</a:t>
            </a:r>
          </a:p>
        </p:txBody>
      </p:sp>
    </p:spTree>
    <p:extLst>
      <p:ext uri="{BB962C8B-B14F-4D97-AF65-F5344CB8AC3E}">
        <p14:creationId xmlns:p14="http://schemas.microsoft.com/office/powerpoint/2010/main" val="81298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3390" y="44624"/>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1.4</a:t>
            </a:r>
            <a:r>
              <a:rPr lang="zh-CN" altLang="en-US" sz="2800" dirty="0">
                <a:latin typeface="Arial" panose="020B0604020202020204" pitchFamily="34" charset="0"/>
                <a:ea typeface="+mj-ea"/>
                <a:cs typeface="Arial" panose="020B0604020202020204" pitchFamily="34" charset="0"/>
              </a:rPr>
              <a:t>废旧高分子材料的回收利用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废旧橡胶回收</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p:txBody>
      </p:sp>
      <p:pic>
        <p:nvPicPr>
          <p:cNvPr id="12"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7611809" cy="208823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2286000" y="4433888"/>
            <a:ext cx="5238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chemeClr val="tx2">
                    <a:lumMod val="75000"/>
                  </a:schemeClr>
                </a:solidFill>
              </a:rPr>
              <a:t>废旧轮胎的催化裂化工艺过程</a:t>
            </a:r>
          </a:p>
        </p:txBody>
      </p:sp>
    </p:spTree>
    <p:extLst>
      <p:ext uri="{BB962C8B-B14F-4D97-AF65-F5344CB8AC3E}">
        <p14:creationId xmlns:p14="http://schemas.microsoft.com/office/powerpoint/2010/main" val="2176005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3390" y="25442"/>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1.4</a:t>
            </a:r>
            <a:r>
              <a:rPr lang="zh-CN" altLang="en-US" sz="2800" dirty="0">
                <a:latin typeface="Arial" panose="020B0604020202020204" pitchFamily="34" charset="0"/>
                <a:ea typeface="+mj-ea"/>
                <a:cs typeface="Arial" panose="020B0604020202020204" pitchFamily="34" charset="0"/>
              </a:rPr>
              <a:t>废旧高分子材料的回收利用</a:t>
            </a:r>
          </a:p>
        </p:txBody>
      </p:sp>
      <p:sp>
        <p:nvSpPr>
          <p:cNvPr id="9" name="对角圆角矩形 8"/>
          <p:cNvSpPr/>
          <p:nvPr/>
        </p:nvSpPr>
        <p:spPr>
          <a:xfrm>
            <a:off x="683568" y="836712"/>
            <a:ext cx="8064896" cy="5981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光与生物双降解塑料</a:t>
            </a:r>
            <a:endParaRPr lang="en-US" altLang="zh-CN"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latin typeface="楷体" panose="02010609060101010101" pitchFamily="49" charset="-122"/>
              <a:ea typeface="楷体" panose="02010609060101010101" pitchFamily="49" charset="-122"/>
            </a:endParaRPr>
          </a:p>
        </p:txBody>
      </p:sp>
      <p:sp>
        <p:nvSpPr>
          <p:cNvPr id="10" name="Rectangle 5"/>
          <p:cNvSpPr>
            <a:spLocks noChangeArrowheads="1"/>
          </p:cNvSpPr>
          <p:nvPr/>
        </p:nvSpPr>
        <p:spPr bwMode="auto">
          <a:xfrm>
            <a:off x="2771800" y="1700808"/>
            <a:ext cx="6629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000">
                <a:latin typeface="Verdana" panose="020B0604030504040204" pitchFamily="34" charset="0"/>
                <a:ea typeface="黑体" panose="02010609060101010101" pitchFamily="49" charset="-122"/>
              </a:rPr>
              <a:t>在使用后需要有足够的紫外光作用。</a:t>
            </a:r>
          </a:p>
          <a:p>
            <a:pPr>
              <a:spcBef>
                <a:spcPct val="50000"/>
              </a:spcBef>
            </a:pPr>
            <a:r>
              <a:rPr kumimoji="0" lang="zh-CN" altLang="en-US" sz="2000">
                <a:latin typeface="Verdana" panose="020B0604030504040204" pitchFamily="34" charset="0"/>
                <a:ea typeface="黑体" panose="02010609060101010101" pitchFamily="49" charset="-122"/>
              </a:rPr>
              <a:t>地膜仅其曝光面能降解，而压土部分难以降解。</a:t>
            </a:r>
          </a:p>
          <a:p>
            <a:pPr>
              <a:spcBef>
                <a:spcPct val="50000"/>
              </a:spcBef>
            </a:pPr>
            <a:r>
              <a:rPr kumimoji="0" lang="zh-CN" altLang="en-US" sz="2000">
                <a:latin typeface="Verdana" panose="020B0604030504040204" pitchFamily="34" charset="0"/>
                <a:ea typeface="黑体" panose="02010609060101010101" pitchFamily="49" charset="-122"/>
              </a:rPr>
              <a:t>光降解速度受到地理、环境、气候等因素的制约。</a:t>
            </a:r>
          </a:p>
        </p:txBody>
      </p:sp>
      <p:sp>
        <p:nvSpPr>
          <p:cNvPr id="11" name="Rectangle 6"/>
          <p:cNvSpPr>
            <a:spLocks noChangeArrowheads="1"/>
          </p:cNvSpPr>
          <p:nvPr/>
        </p:nvSpPr>
        <p:spPr bwMode="auto">
          <a:xfrm>
            <a:off x="333400" y="2208808"/>
            <a:ext cx="1971675" cy="406400"/>
          </a:xfrm>
          <a:prstGeom prst="rect">
            <a:avLst/>
          </a:prstGeom>
          <a:noFill/>
          <a:ln w="9525">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000">
                <a:ea typeface="黑体" panose="02010609060101010101" pitchFamily="49" charset="-122"/>
              </a:rPr>
              <a:t>光降解塑料不足</a:t>
            </a:r>
          </a:p>
        </p:txBody>
      </p:sp>
      <p:sp>
        <p:nvSpPr>
          <p:cNvPr id="14" name="Rectangle 7"/>
          <p:cNvSpPr>
            <a:spLocks noChangeArrowheads="1"/>
          </p:cNvSpPr>
          <p:nvPr/>
        </p:nvSpPr>
        <p:spPr bwMode="auto">
          <a:xfrm>
            <a:off x="333400" y="5069483"/>
            <a:ext cx="2225675" cy="406400"/>
          </a:xfrm>
          <a:prstGeom prst="rect">
            <a:avLst/>
          </a:prstGeom>
          <a:noFill/>
          <a:ln w="9525">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000">
                <a:ea typeface="黑体" panose="02010609060101010101" pitchFamily="49" charset="-122"/>
              </a:rPr>
              <a:t>生物降解塑料不足</a:t>
            </a:r>
          </a:p>
        </p:txBody>
      </p:sp>
      <p:sp>
        <p:nvSpPr>
          <p:cNvPr id="15" name="AutoShape 8"/>
          <p:cNvSpPr>
            <a:spLocks/>
          </p:cNvSpPr>
          <p:nvPr/>
        </p:nvSpPr>
        <p:spPr bwMode="auto">
          <a:xfrm>
            <a:off x="2390800" y="1777008"/>
            <a:ext cx="228600" cy="1295400"/>
          </a:xfrm>
          <a:prstGeom prst="leftBrace">
            <a:avLst>
              <a:gd name="adj1" fmla="val 47222"/>
              <a:gd name="adj2" fmla="val 50000"/>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9"/>
          <p:cNvSpPr>
            <a:spLocks/>
          </p:cNvSpPr>
          <p:nvPr/>
        </p:nvSpPr>
        <p:spPr bwMode="auto">
          <a:xfrm>
            <a:off x="2695600" y="4688483"/>
            <a:ext cx="228600" cy="1295400"/>
          </a:xfrm>
          <a:prstGeom prst="leftBrace">
            <a:avLst>
              <a:gd name="adj1" fmla="val 47222"/>
              <a:gd name="adj2" fmla="val 50000"/>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0"/>
          <p:cNvSpPr>
            <a:spLocks noChangeArrowheads="1"/>
          </p:cNvSpPr>
          <p:nvPr/>
        </p:nvSpPr>
        <p:spPr bwMode="auto">
          <a:xfrm>
            <a:off x="2924200" y="4672608"/>
            <a:ext cx="6324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000">
                <a:latin typeface="Verdana" panose="020B0604030504040204" pitchFamily="34" charset="0"/>
                <a:ea typeface="黑体" panose="02010609060101010101" pitchFamily="49" charset="-122"/>
              </a:rPr>
              <a:t>加入天然高分子物质后，会影响塑料的物理机械性能。</a:t>
            </a:r>
          </a:p>
          <a:p>
            <a:pPr>
              <a:spcBef>
                <a:spcPct val="50000"/>
              </a:spcBef>
            </a:pPr>
            <a:r>
              <a:rPr kumimoji="0" lang="zh-CN" altLang="en-US" sz="2000">
                <a:latin typeface="Verdana" panose="020B0604030504040204" pitchFamily="34" charset="0"/>
                <a:ea typeface="黑体" panose="02010609060101010101" pitchFamily="49" charset="-122"/>
              </a:rPr>
              <a:t>全生物降解高分子材料制造困难，价格昂贵。</a:t>
            </a:r>
          </a:p>
          <a:p>
            <a:pPr>
              <a:spcBef>
                <a:spcPct val="50000"/>
              </a:spcBef>
            </a:pPr>
            <a:r>
              <a:rPr kumimoji="0" lang="zh-CN" altLang="en-US" sz="2000">
                <a:latin typeface="Verdana" panose="020B0604030504040204" pitchFamily="34" charset="0"/>
                <a:ea typeface="黑体" panose="02010609060101010101" pitchFamily="49" charset="-122"/>
              </a:rPr>
              <a:t>一定要接触土壤，在一定温湿度条件下才能加快降解。</a:t>
            </a:r>
          </a:p>
        </p:txBody>
      </p:sp>
      <p:sp>
        <p:nvSpPr>
          <p:cNvPr id="18" name="AutoShape 11"/>
          <p:cNvSpPr>
            <a:spLocks noChangeArrowheads="1"/>
          </p:cNvSpPr>
          <p:nvPr/>
        </p:nvSpPr>
        <p:spPr bwMode="auto">
          <a:xfrm>
            <a:off x="1171600" y="2615208"/>
            <a:ext cx="301625" cy="2438400"/>
          </a:xfrm>
          <a:prstGeom prst="upDownArrow">
            <a:avLst>
              <a:gd name="adj1" fmla="val 50000"/>
              <a:gd name="adj2" fmla="val 161684"/>
            </a:avLst>
          </a:prstGeom>
          <a:solidFill>
            <a:srgbClr val="FF0000"/>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9" name="Rectangle 12"/>
          <p:cNvSpPr>
            <a:spLocks noChangeArrowheads="1"/>
          </p:cNvSpPr>
          <p:nvPr/>
        </p:nvSpPr>
        <p:spPr bwMode="auto">
          <a:xfrm>
            <a:off x="1435125" y="3682008"/>
            <a:ext cx="4003675" cy="406400"/>
          </a:xfrm>
          <a:prstGeom prst="rect">
            <a:avLst/>
          </a:prstGeom>
          <a:noFill/>
          <a:ln w="9525">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000">
                <a:latin typeface="Verdana" panose="020B0604030504040204" pitchFamily="34" charset="0"/>
                <a:ea typeface="黑体" panose="02010609060101010101" pitchFamily="49" charset="-122"/>
              </a:rPr>
              <a:t>将两种材料各取所长，互相弥补。</a:t>
            </a:r>
          </a:p>
        </p:txBody>
      </p:sp>
    </p:spTree>
    <p:extLst>
      <p:ext uri="{BB962C8B-B14F-4D97-AF65-F5344CB8AC3E}">
        <p14:creationId xmlns:p14="http://schemas.microsoft.com/office/powerpoint/2010/main" val="2682809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矩形 1"/>
          <p:cNvSpPr/>
          <p:nvPr/>
        </p:nvSpPr>
        <p:spPr>
          <a:xfrm>
            <a:off x="3094672" y="476672"/>
            <a:ext cx="2954655" cy="461665"/>
          </a:xfrm>
          <a:prstGeom prst="rect">
            <a:avLst/>
          </a:prstGeom>
        </p:spPr>
        <p:txBody>
          <a:bodyPr wrap="none">
            <a:spAutoFit/>
          </a:bodyPr>
          <a:lstStyle/>
          <a:p>
            <a:r>
              <a:rPr lang="zh-CN" altLang="en-US" sz="2400" b="1" dirty="0">
                <a:solidFill>
                  <a:srgbClr val="3E3E3E"/>
                </a:solidFill>
                <a:latin typeface="微软雅黑" panose="020B0503020204020204" pitchFamily="34" charset="-122"/>
                <a:ea typeface="微软雅黑" panose="020B0503020204020204" pitchFamily="34" charset="-122"/>
              </a:rPr>
              <a:t>化学行业从业者须知</a:t>
            </a:r>
            <a:endParaRPr lang="zh-CN" altLang="en-US" sz="2400" dirty="0"/>
          </a:p>
        </p:txBody>
      </p:sp>
      <p:sp>
        <p:nvSpPr>
          <p:cNvPr id="3" name="矩形 2"/>
          <p:cNvSpPr/>
          <p:nvPr/>
        </p:nvSpPr>
        <p:spPr>
          <a:xfrm>
            <a:off x="550033" y="1117991"/>
            <a:ext cx="8043932" cy="1128579"/>
          </a:xfrm>
          <a:prstGeom prst="rect">
            <a:avLst/>
          </a:prstGeom>
        </p:spPr>
        <p:txBody>
          <a:bodyPr wrap="square">
            <a:spAutoFit/>
          </a:bodyPr>
          <a:lstStyle/>
          <a:p>
            <a:pPr>
              <a:lnSpc>
                <a:spcPct val="150000"/>
              </a:lnSpc>
            </a:pPr>
            <a:r>
              <a:rPr lang="zh-CN" altLang="en-US" sz="2400" b="1" dirty="0">
                <a:solidFill>
                  <a:srgbClr val="3E3E3E"/>
                </a:solidFill>
                <a:latin typeface="微软雅黑" panose="020B0503020204020204" pitchFamily="34" charset="-122"/>
                <a:ea typeface="微软雅黑" panose="020B0503020204020204" pitchFamily="34" charset="-122"/>
              </a:rPr>
              <a:t>第一条：</a:t>
            </a:r>
            <a:r>
              <a:rPr lang="zh-CN" altLang="en-US" sz="2400" dirty="0"/>
              <a:t>必须清楚你的工作地点的灭火器在哪，什么种类，以及安全通道在哪，是否通畅。</a:t>
            </a:r>
          </a:p>
        </p:txBody>
      </p:sp>
      <p:sp>
        <p:nvSpPr>
          <p:cNvPr id="4" name="矩形 3"/>
          <p:cNvSpPr/>
          <p:nvPr/>
        </p:nvSpPr>
        <p:spPr>
          <a:xfrm>
            <a:off x="560516" y="2420888"/>
            <a:ext cx="8187949" cy="1682577"/>
          </a:xfrm>
          <a:prstGeom prst="rect">
            <a:avLst/>
          </a:prstGeom>
        </p:spPr>
        <p:txBody>
          <a:bodyPr wrap="square">
            <a:spAutoFit/>
          </a:bodyPr>
          <a:lstStyle/>
          <a:p>
            <a:pPr>
              <a:lnSpc>
                <a:spcPct val="150000"/>
              </a:lnSpc>
            </a:pPr>
            <a:r>
              <a:rPr lang="zh-CN" altLang="en-US" sz="2400" b="1" dirty="0">
                <a:solidFill>
                  <a:srgbClr val="3E3E3E"/>
                </a:solidFill>
                <a:latin typeface="微软雅黑" panose="020B0503020204020204" pitchFamily="34" charset="-122"/>
                <a:ea typeface="微软雅黑" panose="020B0503020204020204" pitchFamily="34" charset="-122"/>
              </a:rPr>
              <a:t>第二条：</a:t>
            </a:r>
            <a:r>
              <a:rPr lang="zh-CN" altLang="en-US" sz="2400" dirty="0"/>
              <a:t>不管在实验室还是工厂，一定要注意个人防护，别舍不得鞋子</a:t>
            </a:r>
            <a:r>
              <a:rPr lang="en-US" altLang="zh-CN" sz="2400" dirty="0"/>
              <a:t>/</a:t>
            </a:r>
            <a:r>
              <a:rPr lang="zh-CN" altLang="en-US" sz="2400" dirty="0"/>
              <a:t>裤子</a:t>
            </a:r>
            <a:r>
              <a:rPr lang="en-US" altLang="zh-CN" sz="2400" dirty="0"/>
              <a:t>/</a:t>
            </a:r>
            <a:r>
              <a:rPr lang="zh-CN" altLang="en-US" sz="2400" dirty="0"/>
              <a:t>衣服，该扔就扔，命永远比那些身外之物重要！ </a:t>
            </a:r>
          </a:p>
        </p:txBody>
      </p:sp>
      <p:sp>
        <p:nvSpPr>
          <p:cNvPr id="5" name="矩形 4"/>
          <p:cNvSpPr/>
          <p:nvPr/>
        </p:nvSpPr>
        <p:spPr>
          <a:xfrm>
            <a:off x="560516" y="4277783"/>
            <a:ext cx="8043932" cy="2236574"/>
          </a:xfrm>
          <a:prstGeom prst="rect">
            <a:avLst/>
          </a:prstGeom>
        </p:spPr>
        <p:txBody>
          <a:bodyPr wrap="square">
            <a:spAutoFit/>
          </a:bodyPr>
          <a:lstStyle/>
          <a:p>
            <a:pPr>
              <a:lnSpc>
                <a:spcPct val="150000"/>
              </a:lnSpc>
            </a:pPr>
            <a:r>
              <a:rPr lang="zh-CN" altLang="en-US" sz="2400" b="1" dirty="0">
                <a:solidFill>
                  <a:srgbClr val="3E3E3E"/>
                </a:solidFill>
                <a:latin typeface="微软雅黑" panose="020B0503020204020204" pitchFamily="34" charset="-122"/>
                <a:ea typeface="微软雅黑" panose="020B0503020204020204" pitchFamily="34" charset="-122"/>
              </a:rPr>
              <a:t>第三条：</a:t>
            </a:r>
            <a:r>
              <a:rPr lang="zh-CN" altLang="en-US" sz="2400" dirty="0"/>
              <a:t>你工作所在城市的化工职业病防治院地址、电话，务必要记住！因为绝大多数，你在工作中被化学药品伤害，除了化工职业病防治所之外，其他医疗机构很可能无法迅速确诊！</a:t>
            </a:r>
          </a:p>
        </p:txBody>
      </p:sp>
    </p:spTree>
    <p:extLst>
      <p:ext uri="{BB962C8B-B14F-4D97-AF65-F5344CB8AC3E}">
        <p14:creationId xmlns:p14="http://schemas.microsoft.com/office/powerpoint/2010/main" val="1711163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矩形 1"/>
          <p:cNvSpPr/>
          <p:nvPr/>
        </p:nvSpPr>
        <p:spPr>
          <a:xfrm>
            <a:off x="3094672" y="468515"/>
            <a:ext cx="2954655" cy="461665"/>
          </a:xfrm>
          <a:prstGeom prst="rect">
            <a:avLst/>
          </a:prstGeom>
        </p:spPr>
        <p:txBody>
          <a:bodyPr wrap="none">
            <a:spAutoFit/>
          </a:bodyPr>
          <a:lstStyle/>
          <a:p>
            <a:r>
              <a:rPr lang="zh-CN" altLang="en-US" sz="2400" b="1" dirty="0">
                <a:solidFill>
                  <a:srgbClr val="3E3E3E"/>
                </a:solidFill>
                <a:latin typeface="微软雅黑" panose="020B0503020204020204" pitchFamily="34" charset="-122"/>
                <a:ea typeface="微软雅黑" panose="020B0503020204020204" pitchFamily="34" charset="-122"/>
              </a:rPr>
              <a:t>化学行业从业者须知</a:t>
            </a:r>
            <a:endParaRPr lang="zh-CN" altLang="en-US" sz="2400" dirty="0"/>
          </a:p>
        </p:txBody>
      </p:sp>
      <p:sp>
        <p:nvSpPr>
          <p:cNvPr id="6" name="矩形 5"/>
          <p:cNvSpPr/>
          <p:nvPr/>
        </p:nvSpPr>
        <p:spPr>
          <a:xfrm>
            <a:off x="467544" y="1059841"/>
            <a:ext cx="8208912" cy="3266985"/>
          </a:xfrm>
          <a:prstGeom prst="rect">
            <a:avLst/>
          </a:prstGeom>
        </p:spPr>
        <p:txBody>
          <a:bodyPr wrap="square">
            <a:spAutoFit/>
          </a:bodyPr>
          <a:lstStyle/>
          <a:p>
            <a:pPr>
              <a:lnSpc>
                <a:spcPct val="150000"/>
              </a:lnSpc>
            </a:pPr>
            <a:r>
              <a:rPr lang="zh-CN" altLang="en-US" sz="2000" b="1" dirty="0">
                <a:solidFill>
                  <a:srgbClr val="3E3E3E"/>
                </a:solidFill>
                <a:latin typeface="微软雅黑" panose="020B0503020204020204" pitchFamily="34" charset="-122"/>
                <a:ea typeface="微软雅黑" panose="020B0503020204020204" pitchFamily="34" charset="-122"/>
              </a:rPr>
              <a:t>第四条：</a:t>
            </a:r>
            <a:r>
              <a:rPr lang="zh-CN" altLang="en-US" sz="2000" dirty="0"/>
              <a:t>一定要规范操作，杜绝安全隐患。同时一定要也是必须要及时制止他人的违规操作，因为他人的违规操作的后果很可能也会伤害到你</a:t>
            </a:r>
            <a:endParaRPr lang="en-US" altLang="zh-CN" sz="2000" dirty="0"/>
          </a:p>
          <a:p>
            <a:pPr>
              <a:spcBef>
                <a:spcPts val="1200"/>
              </a:spcBef>
            </a:pPr>
            <a:r>
              <a:rPr lang="zh-CN" altLang="en-US" sz="2000" dirty="0">
                <a:solidFill>
                  <a:srgbClr val="3E3E3E"/>
                </a:solidFill>
                <a:latin typeface="微软雅黑" panose="020B0503020204020204" pitchFamily="34" charset="-122"/>
                <a:ea typeface="微软雅黑" panose="020B0503020204020204" pitchFamily="34" charset="-122"/>
              </a:rPr>
              <a:t>必须牢记实验老师的每一个动作，反复重复直到它成为你的条件反射，你必须将规范的操作刻进你的骨头里，成为你生命的一部分，不管何时何地，哪怕你再疲倦，只要一拿起实验仪器，你的动作就是规范的，准确的！</a:t>
            </a:r>
            <a:endParaRPr lang="en-US" altLang="zh-CN" sz="2000" dirty="0">
              <a:solidFill>
                <a:srgbClr val="3E3E3E"/>
              </a:solidFill>
              <a:latin typeface="微软雅黑" panose="020B0503020204020204" pitchFamily="34" charset="-122"/>
              <a:ea typeface="微软雅黑" panose="020B0503020204020204" pitchFamily="34" charset="-122"/>
            </a:endParaRPr>
          </a:p>
          <a:p>
            <a:pPr algn="just">
              <a:spcBef>
                <a:spcPts val="1200"/>
              </a:spcBef>
            </a:pPr>
            <a:r>
              <a:rPr lang="zh-CN" altLang="en-US" sz="2000" dirty="0">
                <a:solidFill>
                  <a:srgbClr val="3E3E3E"/>
                </a:solidFill>
                <a:latin typeface="微软雅黑" panose="020B0503020204020204" pitchFamily="34" charset="-122"/>
                <a:ea typeface="微软雅黑" panose="020B0503020204020204" pitchFamily="34" charset="-122"/>
              </a:rPr>
              <a:t>我们所从事的化学工作，一旦发生事故，很多就意味着付出生命！</a:t>
            </a:r>
          </a:p>
          <a:p>
            <a:pPr>
              <a:lnSpc>
                <a:spcPct val="150000"/>
              </a:lnSpc>
            </a:pPr>
            <a:endParaRPr lang="zh-CN" altLang="en-US" sz="2000" dirty="0"/>
          </a:p>
        </p:txBody>
      </p:sp>
      <p:sp>
        <p:nvSpPr>
          <p:cNvPr id="8" name="矩形 7"/>
          <p:cNvSpPr/>
          <p:nvPr/>
        </p:nvSpPr>
        <p:spPr>
          <a:xfrm>
            <a:off x="467544" y="4149080"/>
            <a:ext cx="8208912" cy="1879232"/>
          </a:xfrm>
          <a:prstGeom prst="rect">
            <a:avLst/>
          </a:prstGeom>
        </p:spPr>
        <p:txBody>
          <a:bodyPr wrap="square">
            <a:spAutoFit/>
          </a:bodyPr>
          <a:lstStyle/>
          <a:p>
            <a:pPr>
              <a:lnSpc>
                <a:spcPct val="150000"/>
              </a:lnSpc>
            </a:pPr>
            <a:r>
              <a:rPr lang="zh-CN" altLang="en-US" sz="2000" b="1" dirty="0">
                <a:solidFill>
                  <a:srgbClr val="3E3E3E"/>
                </a:solidFill>
                <a:latin typeface="微软雅黑" panose="020B0503020204020204" pitchFamily="34" charset="-122"/>
                <a:ea typeface="微软雅黑" panose="020B0503020204020204" pitchFamily="34" charset="-122"/>
              </a:rPr>
              <a:t>第五条：</a:t>
            </a:r>
            <a:r>
              <a:rPr lang="zh-CN" altLang="en-US" sz="2000" dirty="0"/>
              <a:t>必须熟练掌握消防技能，如果你不懂灭火，那么不要用你想当然的方式去灭火，去找懂的人或者跑，记住，化学事故判断损失的最重要的指标就是死亡人数，只要没人死没人受伤，哪怕烧光一个两亿的厂子也是连大事故都不算的！</a:t>
            </a:r>
          </a:p>
        </p:txBody>
      </p:sp>
    </p:spTree>
    <p:extLst>
      <p:ext uri="{BB962C8B-B14F-4D97-AF65-F5344CB8AC3E}">
        <p14:creationId xmlns:p14="http://schemas.microsoft.com/office/powerpoint/2010/main" val="69396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80628"/>
            <a:ext cx="446449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实验室合成与工厂生产</a:t>
            </a:r>
          </a:p>
        </p:txBody>
      </p:sp>
      <p:sp>
        <p:nvSpPr>
          <p:cNvPr id="6" name="对角圆角矩形 5"/>
          <p:cNvSpPr/>
          <p:nvPr/>
        </p:nvSpPr>
        <p:spPr>
          <a:xfrm>
            <a:off x="287524" y="836712"/>
            <a:ext cx="8568952" cy="56166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物料处理量大小悬殊，两者差别巨大</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实验室设备小，很难对大型工业设备必然出现的许多工程因素（传热、传质、流动与混合）作充分考察</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在连续运转的工业应用上，如何保证设备的稳定和工艺的重现性，其难度可想而知</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还有降低工艺成本问题</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往往中间加入很多步骤、一定规模的装置进一步研究各步化学反应条件的变化规律，并解决实验室中所不能解决或发现的问题</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0000FF"/>
                </a:solidFill>
                <a:latin typeface="微软雅黑" panose="020B0503020204020204" pitchFamily="34" charset="-122"/>
                <a:ea typeface="微软雅黑" panose="020B0503020204020204" pitchFamily="34" charset="-122"/>
              </a:rPr>
              <a:t>虽然化学反应本质不变，但最佳反应工艺则可能随实验规模和设备等外部条件的不同而改变，所以需要进行中试。</a:t>
            </a:r>
            <a:endParaRPr lang="en-US" altLang="zh-CN" sz="2400" dirty="0">
              <a:solidFill>
                <a:srgbClr val="0000FF"/>
              </a:solidFill>
              <a:latin typeface="微软雅黑" panose="020B0503020204020204" pitchFamily="34" charset="-122"/>
              <a:ea typeface="微软雅黑" panose="020B0503020204020204" pitchFamily="34" charset="-122"/>
            </a:endParaRPr>
          </a:p>
          <a:p>
            <a:pPr marL="457200" indent="-457200">
              <a:spcBef>
                <a:spcPts val="600"/>
              </a:spcBef>
              <a:buClr>
                <a:srgbClr val="002060"/>
              </a:buClr>
              <a:buFont typeface="Wingdings" panose="05000000000000000000" pitchFamily="2" charset="2"/>
              <a:buChar char="u"/>
            </a:pPr>
            <a:r>
              <a:rPr lang="zh-CN" altLang="en-US" sz="2400" dirty="0">
                <a:solidFill>
                  <a:srgbClr val="C00000"/>
                </a:solidFill>
                <a:latin typeface="微软雅黑" panose="020B0503020204020204" pitchFamily="34" charset="-122"/>
                <a:ea typeface="微软雅黑" panose="020B0503020204020204" pitchFamily="34" charset="-122"/>
              </a:rPr>
              <a:t>一旦工艺稳定，在产品生命周期内几乎不再进行调整</a:t>
            </a:r>
          </a:p>
        </p:txBody>
      </p:sp>
    </p:spTree>
    <p:extLst>
      <p:ext uri="{BB962C8B-B14F-4D97-AF65-F5344CB8AC3E}">
        <p14:creationId xmlns:p14="http://schemas.microsoft.com/office/powerpoint/2010/main" val="1549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 name="矩形 2"/>
          <p:cNvSpPr/>
          <p:nvPr/>
        </p:nvSpPr>
        <p:spPr>
          <a:xfrm>
            <a:off x="542542" y="404664"/>
            <a:ext cx="8061906" cy="523220"/>
          </a:xfrm>
          <a:prstGeom prst="rect">
            <a:avLst/>
          </a:prstGeom>
        </p:spPr>
        <p:txBody>
          <a:bodyPr wrap="square">
            <a:spAutoFit/>
          </a:bodyPr>
          <a:lstStyle/>
          <a:p>
            <a:pPr algn="ctr"/>
            <a:r>
              <a:rPr lang="zh-CN" altLang="en-US" sz="2800" dirty="0">
                <a:solidFill>
                  <a:srgbClr val="333333"/>
                </a:solidFill>
                <a:latin typeface="微软雅黑" panose="020B0503020204020204" pitchFamily="34" charset="-122"/>
                <a:ea typeface="微软雅黑" panose="020B0503020204020204" pitchFamily="34" charset="-122"/>
              </a:rPr>
              <a:t>仪征化纤：破解新产品研发到工业化生产“肠梗阻”</a:t>
            </a:r>
            <a:endParaRPr lang="zh-CN" altLang="en-US" sz="2800" b="0" i="0" dirty="0">
              <a:solidFill>
                <a:srgbClr val="333333"/>
              </a:solidFill>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67" y="1136470"/>
            <a:ext cx="3528392" cy="2522800"/>
          </a:xfrm>
          <a:prstGeom prst="rect">
            <a:avLst/>
          </a:prstGeom>
        </p:spPr>
      </p:pic>
      <p:sp>
        <p:nvSpPr>
          <p:cNvPr id="7" name="矩形 6"/>
          <p:cNvSpPr/>
          <p:nvPr/>
        </p:nvSpPr>
        <p:spPr>
          <a:xfrm>
            <a:off x="4286187" y="1053086"/>
            <a:ext cx="4572000" cy="2677656"/>
          </a:xfrm>
          <a:prstGeom prst="rect">
            <a:avLst/>
          </a:prstGeom>
        </p:spPr>
        <p:txBody>
          <a:bodyPr>
            <a:spAutoFit/>
          </a:bodyPr>
          <a:lstStyle/>
          <a:p>
            <a:r>
              <a:rPr lang="zh-CN" altLang="en-US" sz="2400" dirty="0">
                <a:solidFill>
                  <a:srgbClr val="000000"/>
                </a:solidFill>
                <a:latin typeface="宋体" panose="02010600030101010101" pitchFamily="2" charset="-122"/>
                <a:ea typeface="宋体" panose="02010600030101010101" pitchFamily="2" charset="-122"/>
              </a:rPr>
              <a:t>据了解，仪征化纤拥有多套聚酯小试反应釜，为研发差别化、功能化、高附加值聚酯新产品发挥了基础研发作用。为强化科技创新驱动，加快推进将试验室或小试装置研发的新产品推上大装置工业化稳定生产，仪征化纤启动</a:t>
            </a:r>
            <a:endParaRPr lang="zh-CN" altLang="en-US" sz="2400" dirty="0"/>
          </a:p>
        </p:txBody>
      </p:sp>
      <p:sp>
        <p:nvSpPr>
          <p:cNvPr id="8" name="矩形 7"/>
          <p:cNvSpPr/>
          <p:nvPr/>
        </p:nvSpPr>
        <p:spPr>
          <a:xfrm>
            <a:off x="320538" y="3645024"/>
            <a:ext cx="8502924" cy="2677656"/>
          </a:xfrm>
          <a:prstGeom prst="rect">
            <a:avLst/>
          </a:prstGeom>
        </p:spPr>
        <p:txBody>
          <a:bodyPr wrap="square">
            <a:spAutoFit/>
          </a:bodyPr>
          <a:lstStyle/>
          <a:p>
            <a:r>
              <a:rPr lang="zh-CN" altLang="en-US" sz="2400" dirty="0">
                <a:solidFill>
                  <a:srgbClr val="000000"/>
                </a:solidFill>
                <a:latin typeface="宋体" panose="02010600030101010101" pitchFamily="2" charset="-122"/>
                <a:ea typeface="宋体" panose="02010600030101010101" pitchFamily="2" charset="-122"/>
              </a:rPr>
              <a:t>建设了</a:t>
            </a:r>
            <a:r>
              <a:rPr lang="zh-CN" altLang="en-US" sz="2400" b="1" dirty="0">
                <a:solidFill>
                  <a:srgbClr val="C00000"/>
                </a:solidFill>
                <a:latin typeface="宋体" panose="02010600030101010101" pitchFamily="2" charset="-122"/>
                <a:ea typeface="宋体" panose="02010600030101010101" pitchFamily="2" charset="-122"/>
              </a:rPr>
              <a:t>首条万吨级聚酯研发装置项目</a:t>
            </a:r>
            <a:r>
              <a:rPr lang="zh-CN" altLang="en-US" sz="2400" dirty="0">
                <a:solidFill>
                  <a:srgbClr val="000000"/>
                </a:solidFill>
                <a:latin typeface="宋体" panose="02010600030101010101" pitchFamily="2" charset="-122"/>
                <a:ea typeface="宋体" panose="02010600030101010101" pitchFamily="2" charset="-122"/>
              </a:rPr>
              <a:t>，形成了</a:t>
            </a:r>
            <a:r>
              <a:rPr lang="zh-CN" altLang="en-US" sz="2400" u="sng" dirty="0">
                <a:solidFill>
                  <a:srgbClr val="0000FF"/>
                </a:solidFill>
                <a:latin typeface="宋体" panose="02010600030101010101" pitchFamily="2" charset="-122"/>
                <a:ea typeface="宋体" panose="02010600030101010101" pitchFamily="2" charset="-122"/>
              </a:rPr>
              <a:t>从实验室的试验釜</a:t>
            </a:r>
            <a:r>
              <a:rPr lang="zh-CN" altLang="en-US" sz="2400" dirty="0">
                <a:solidFill>
                  <a:srgbClr val="000000"/>
                </a:solidFill>
                <a:latin typeface="宋体" panose="02010600030101010101" pitchFamily="2" charset="-122"/>
                <a:ea typeface="宋体" panose="02010600030101010101" pitchFamily="2" charset="-122"/>
              </a:rPr>
              <a:t>、</a:t>
            </a:r>
            <a:r>
              <a:rPr lang="zh-CN" altLang="en-US" sz="2400" u="sng" dirty="0">
                <a:solidFill>
                  <a:srgbClr val="0000FF"/>
                </a:solidFill>
                <a:latin typeface="宋体" panose="02010600030101010101" pitchFamily="2" charset="-122"/>
                <a:ea typeface="宋体" panose="02010600030101010101" pitchFamily="2" charset="-122"/>
              </a:rPr>
              <a:t>小试装置</a:t>
            </a:r>
            <a:r>
              <a:rPr lang="zh-CN" altLang="en-US" sz="2400" dirty="0">
                <a:solidFill>
                  <a:srgbClr val="000000"/>
                </a:solidFill>
                <a:latin typeface="宋体" panose="02010600030101010101" pitchFamily="2" charset="-122"/>
                <a:ea typeface="宋体" panose="02010600030101010101" pitchFamily="2" charset="-122"/>
              </a:rPr>
              <a:t>、</a:t>
            </a:r>
            <a:r>
              <a:rPr lang="zh-CN" altLang="en-US" sz="2400" u="sng" dirty="0">
                <a:solidFill>
                  <a:srgbClr val="0000FF"/>
                </a:solidFill>
                <a:latin typeface="宋体" panose="02010600030101010101" pitchFamily="2" charset="-122"/>
                <a:ea typeface="宋体" panose="02010600030101010101" pitchFamily="2" charset="-122"/>
              </a:rPr>
              <a:t>中试装置</a:t>
            </a:r>
            <a:r>
              <a:rPr lang="zh-CN" altLang="en-US" sz="2400" dirty="0">
                <a:solidFill>
                  <a:srgbClr val="000000"/>
                </a:solidFill>
                <a:latin typeface="宋体" panose="02010600030101010101" pitchFamily="2" charset="-122"/>
                <a:ea typeface="宋体" panose="02010600030101010101" pitchFamily="2" charset="-122"/>
              </a:rPr>
              <a:t>到</a:t>
            </a:r>
            <a:r>
              <a:rPr lang="zh-CN" altLang="en-US" sz="2400" u="sng" dirty="0">
                <a:solidFill>
                  <a:srgbClr val="0000FF"/>
                </a:solidFill>
                <a:latin typeface="宋体" panose="02010600030101010101" pitchFamily="2" charset="-122"/>
                <a:ea typeface="宋体" panose="02010600030101010101" pitchFamily="2" charset="-122"/>
              </a:rPr>
              <a:t>大规模装置工业化</a:t>
            </a:r>
            <a:r>
              <a:rPr lang="zh-CN" altLang="en-US" sz="2400" dirty="0">
                <a:solidFill>
                  <a:srgbClr val="000000"/>
                </a:solidFill>
                <a:latin typeface="宋体" panose="02010600030101010101" pitchFamily="2" charset="-122"/>
                <a:ea typeface="宋体" panose="02010600030101010101" pitchFamily="2" charset="-122"/>
              </a:rPr>
              <a:t>生产的聚酯新产品研发体系。</a:t>
            </a:r>
            <a:r>
              <a:rPr lang="zh-CN" altLang="en-US" sz="2400" dirty="0"/>
              <a:t>研发的新产品，经过该项目装置生产工艺优化后，为大规模装置工业化生产提供验证，形成连续化聚酯生产工艺和质量控制体系；通过产品试生产，提供一定批量的功能性聚酯产品供用户试用和评价；根据产品升级要求，可对现有聚酯产品工艺和质量进一步优化和提升，满足用户需求。</a:t>
            </a:r>
          </a:p>
        </p:txBody>
      </p:sp>
    </p:spTree>
    <p:extLst>
      <p:ext uri="{BB962C8B-B14F-4D97-AF65-F5344CB8AC3E}">
        <p14:creationId xmlns:p14="http://schemas.microsoft.com/office/powerpoint/2010/main" val="26942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现代工业特点</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24744"/>
            <a:ext cx="9144000" cy="5138928"/>
          </a:xfrm>
          <a:prstGeom prst="rect">
            <a:avLst/>
          </a:prstGeom>
        </p:spPr>
      </p:pic>
    </p:spTree>
    <p:extLst>
      <p:ext uri="{BB962C8B-B14F-4D97-AF65-F5344CB8AC3E}">
        <p14:creationId xmlns:p14="http://schemas.microsoft.com/office/powerpoint/2010/main" val="137518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现代工业特点</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52736"/>
            <a:ext cx="9144000" cy="5138928"/>
          </a:xfrm>
          <a:prstGeom prst="rect">
            <a:avLst/>
          </a:prstGeom>
        </p:spPr>
      </p:pic>
    </p:spTree>
    <p:extLst>
      <p:ext uri="{BB962C8B-B14F-4D97-AF65-F5344CB8AC3E}">
        <p14:creationId xmlns:p14="http://schemas.microsoft.com/office/powerpoint/2010/main" val="69028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对角圆角矩形 1"/>
          <p:cNvSpPr/>
          <p:nvPr/>
        </p:nvSpPr>
        <p:spPr>
          <a:xfrm>
            <a:off x="0" y="0"/>
            <a:ext cx="252028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现代工业特点</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 y="692696"/>
            <a:ext cx="9138329" cy="5472608"/>
          </a:xfrm>
          <a:prstGeom prst="rect">
            <a:avLst/>
          </a:prstGeom>
        </p:spPr>
      </p:pic>
    </p:spTree>
    <p:extLst>
      <p:ext uri="{BB962C8B-B14F-4D97-AF65-F5344CB8AC3E}">
        <p14:creationId xmlns:p14="http://schemas.microsoft.com/office/powerpoint/2010/main" val="28999400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5875</TotalTime>
  <Words>3162</Words>
  <Application>Microsoft Office PowerPoint</Application>
  <PresentationFormat>全屏显示(4:3)</PresentationFormat>
  <Paragraphs>442</Paragraphs>
  <Slides>49</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4" baseType="lpstr">
      <vt:lpstr>SimHei</vt:lpstr>
      <vt:lpstr>华文行楷</vt:lpstr>
      <vt:lpstr>华文楷体</vt:lpstr>
      <vt:lpstr>楷体</vt:lpstr>
      <vt:lpstr>宋体</vt:lpstr>
      <vt:lpstr>微软雅黑</vt:lpstr>
      <vt:lpstr>Arial</vt:lpstr>
      <vt:lpstr>Calibri</vt:lpstr>
      <vt:lpstr>Cambria</vt:lpstr>
      <vt:lpstr>Garamond</vt:lpstr>
      <vt:lpstr>Times New Roman</vt:lpstr>
      <vt:lpstr>Verdana</vt:lpstr>
      <vt:lpstr>Wingdings</vt:lpstr>
      <vt:lpstr>Office 主题</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497</cp:revision>
  <dcterms:created xsi:type="dcterms:W3CDTF">2013-10-30T09:04:50Z</dcterms:created>
  <dcterms:modified xsi:type="dcterms:W3CDTF">2019-09-03T07:09:52Z</dcterms:modified>
</cp:coreProperties>
</file>